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59" r:id="rId8"/>
    <p:sldId id="290" r:id="rId9"/>
    <p:sldId id="291" r:id="rId10"/>
    <p:sldId id="292" r:id="rId11"/>
    <p:sldId id="294" r:id="rId12"/>
    <p:sldId id="289" r:id="rId13"/>
    <p:sldId id="269" r:id="rId14"/>
    <p:sldId id="270" r:id="rId15"/>
    <p:sldId id="271" r:id="rId16"/>
    <p:sldId id="272" r:id="rId17"/>
    <p:sldId id="273" r:id="rId18"/>
    <p:sldId id="297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5" r:id="rId35"/>
    <p:sldId id="293" r:id="rId36"/>
    <p:sldId id="266" r:id="rId37"/>
    <p:sldId id="267" r:id="rId38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33" autoAdjust="0"/>
  </p:normalViewPr>
  <p:slideViewPr>
    <p:cSldViewPr snapToGrid="0">
      <p:cViewPr varScale="1">
        <p:scale>
          <a:sx n="61" d="100"/>
          <a:sy n="61" d="100"/>
        </p:scale>
        <p:origin x="867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330" cy="7633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1450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2819400"/>
            <a:ext cx="10525125" cy="27051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944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larg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813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cort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229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1743075"/>
            <a:ext cx="10514012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2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3722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7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191499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05325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0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medios"/>
          <p:cNvSpPr>
            <a:spLocks noGrp="1"/>
          </p:cNvSpPr>
          <p:nvPr>
            <p:ph type="media" sz="quarter" idx="10"/>
          </p:nvPr>
        </p:nvSpPr>
        <p:spPr>
          <a:xfrm>
            <a:off x="823913" y="766763"/>
            <a:ext cx="10544175" cy="53244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660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 dirty="0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648652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1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26707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326707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943974" y="-18996"/>
            <a:ext cx="3248025" cy="3447997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943974" y="3400425"/>
            <a:ext cx="3248025" cy="34575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6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4238624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9010649" y="0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010649" y="2714624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76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22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764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é hace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608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453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B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855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T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812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gita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0718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loyeeExperienc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59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rketingEstrategi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723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32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iénes so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1751753" y="2133600"/>
            <a:ext cx="8688494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264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A9006D9-6951-4ABF-9275-68B8D541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D9B8C6-6828-4E6B-B157-56B09777F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06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7" r:id="rId8"/>
    <p:sldLayoutId id="2147483678" r:id="rId9"/>
    <p:sldLayoutId id="2147483680" r:id="rId10"/>
    <p:sldLayoutId id="2147483679" r:id="rId11"/>
    <p:sldLayoutId id="2147483682" r:id="rId12"/>
    <p:sldLayoutId id="2147483649" r:id="rId13"/>
    <p:sldLayoutId id="2147483650" r:id="rId14"/>
    <p:sldLayoutId id="2147483661" r:id="rId15"/>
    <p:sldLayoutId id="2147483662" r:id="rId16"/>
    <p:sldLayoutId id="2147483663" r:id="rId17"/>
    <p:sldLayoutId id="2147483666" r:id="rId18"/>
    <p:sldLayoutId id="2147483669" r:id="rId19"/>
    <p:sldLayoutId id="2147483670" r:id="rId20"/>
    <p:sldLayoutId id="2147483651" r:id="rId21"/>
    <p:sldLayoutId id="2147483681" r:id="rId2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youtu.be/zjXOEyeTdmA" TargetMode="Externa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hyperlink" Target="https://youtu.be/eDXMie7i_RI" TargetMode="Externa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hyperlink" Target="https://youtu.be/j8lMBc5wlew" TargetMode="Externa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0.png"/><Relationship Id="rId4" Type="http://schemas.openxmlformats.org/officeDocument/2006/relationships/hyperlink" Target="https://youtu.be/5M22M9DWe7E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hyperlink" Target="https://youtu.be/Mwdc45sUT2o" TargetMode="Externa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y.com.mx/" TargetMode="Externa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77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857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669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559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86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6FACC7-C5EA-4701-9A6B-48AA92BC6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79305" y="2076450"/>
            <a:ext cx="9033390" cy="2705100"/>
          </a:xfrm>
        </p:spPr>
        <p:txBody>
          <a:bodyPr>
            <a:normAutofit/>
          </a:bodyPr>
          <a:lstStyle/>
          <a:p>
            <a:r>
              <a:rPr lang="es-MX" sz="2800" dirty="0"/>
              <a:t>Las empresas buscan </a:t>
            </a:r>
            <a:r>
              <a:rPr lang="es-MX" sz="2800" b="1" dirty="0"/>
              <a:t>conectar</a:t>
            </a:r>
            <a:r>
              <a:rPr lang="es-MX" sz="2800" dirty="0"/>
              <a:t> con sus consumidores de manera lúdica y emocional, por medio de experiencias de marca, las cuales han evolucionado de ser experiencias </a:t>
            </a:r>
            <a:r>
              <a:rPr lang="es-MX" sz="2800" b="1" dirty="0"/>
              <a:t>presenciales,</a:t>
            </a:r>
            <a:r>
              <a:rPr lang="es-MX" sz="2800" dirty="0"/>
              <a:t> a un combinación de estas con acciones </a:t>
            </a:r>
            <a:r>
              <a:rPr lang="es-MX" sz="2800" b="1" dirty="0"/>
              <a:t>digitales</a:t>
            </a:r>
            <a:r>
              <a:rPr lang="es-MX" sz="2800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9622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E2D90-53FB-4C3E-B8AB-3E59E2EF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/>
              <a:t>Expos/Eventos</a:t>
            </a:r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144AFC7-A7C6-45FC-A38A-5537BD2E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dirty="0"/>
              <a:t>Tenemos amplia experiencia generando y operando expos/eventos desde la conceptualización hasta su operación, para </a:t>
            </a:r>
            <a:r>
              <a:rPr lang="es-MX" sz="1800" b="1" dirty="0"/>
              <a:t>que cada detalle comunique el posicionamiento y la experiencia que ofrece tu marca </a:t>
            </a:r>
            <a:r>
              <a:rPr lang="es-MX" dirty="0"/>
              <a:t>a su consumidor objetivo.</a:t>
            </a:r>
          </a:p>
          <a:p>
            <a:pPr>
              <a:lnSpc>
                <a:spcPct val="120000"/>
              </a:lnSpc>
            </a:pPr>
            <a:r>
              <a:rPr lang="es-MX" dirty="0"/>
              <a:t>Desde un pequeño evento hasta eventos masivos, en una o varias sedes, simultáneos o no, nos apoyamos de toda nuestra experiencia, el mejor personal y nuevas tendencias tecnológicas, </a:t>
            </a:r>
            <a:r>
              <a:rPr lang="es-MX" b="1" dirty="0"/>
              <a:t>para que tú sólo tengas que pensar en los objetivos </a:t>
            </a:r>
            <a:r>
              <a:rPr lang="es-MX" dirty="0"/>
              <a:t>y nosotros los volvamos realidad.</a:t>
            </a:r>
            <a:endParaRPr lang="en-US" dirty="0"/>
          </a:p>
        </p:txBody>
      </p:sp>
      <p:pic>
        <p:nvPicPr>
          <p:cNvPr id="3" name="2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1289908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E2D90-53FB-4C3E-B8AB-3E59E2EF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/>
              <a:t>Activaciones/Material PDV</a:t>
            </a:r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144AFC7-A7C6-45FC-A38A-5537BD2E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b="1" dirty="0"/>
              <a:t>Creamos </a:t>
            </a:r>
            <a:r>
              <a:rPr lang="es-MX" sz="2000" b="1" dirty="0"/>
              <a:t>conceptos ejecutables en el punto de venta </a:t>
            </a:r>
            <a:r>
              <a:rPr lang="es-MX" b="1" dirty="0"/>
              <a:t>para visibilidad, prueba y/o experiencia de tu producto</a:t>
            </a:r>
            <a:r>
              <a:rPr lang="es-MX" dirty="0"/>
              <a:t>, combinando mobiliario fijo, stands, personal y mecánicas que transmitan la </a:t>
            </a:r>
            <a:r>
              <a:rPr lang="es-MX" b="1" dirty="0"/>
              <a:t>propuesta de valor </a:t>
            </a:r>
            <a:r>
              <a:rPr lang="es-MX" dirty="0"/>
              <a:t>de tu marca.</a:t>
            </a:r>
          </a:p>
          <a:p>
            <a:pPr>
              <a:lnSpc>
                <a:spcPct val="120000"/>
              </a:lnSpc>
            </a:pPr>
            <a:r>
              <a:rPr lang="es-MX" b="1" dirty="0"/>
              <a:t>Tenemos la capacidad operativa </a:t>
            </a:r>
            <a:r>
              <a:rPr lang="es-MX" dirty="0"/>
              <a:t>para tener un gran volumen de activaciones, así como acuerdos comerciales con los mejores proveedores de materiales PDV, tanto de línea como crear algo completamente nuevo y </a:t>
            </a:r>
            <a:r>
              <a:rPr lang="es-MX" b="1" dirty="0"/>
              <a:t>personalizado a las necesidades de tu marca</a:t>
            </a:r>
            <a:r>
              <a:rPr lang="es-MX" dirty="0"/>
              <a:t>.</a:t>
            </a: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2191076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E2D90-53FB-4C3E-B8AB-3E59E2EF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/>
              <a:t>Artículos promocionales</a:t>
            </a:r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144AFC7-A7C6-45FC-A38A-5537BD2E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s-MX" dirty="0"/>
              <a:t>Tenemos una amplia red de proveedores de diversos </a:t>
            </a:r>
            <a:r>
              <a:rPr lang="es-MX" sz="2000" b="1" dirty="0"/>
              <a:t>artículos promocionales </a:t>
            </a:r>
            <a:r>
              <a:rPr lang="es-MX" dirty="0"/>
              <a:t>tanto de línea así como para producir algo completamente diferente que nuestro equipo creativo y de diseño proponga de acuerdo a lo que tu empresa necesite.</a:t>
            </a:r>
          </a:p>
          <a:p>
            <a:pPr>
              <a:lnSpc>
                <a:spcPct val="120000"/>
              </a:lnSpc>
            </a:pPr>
            <a:r>
              <a:rPr lang="es-MX" dirty="0"/>
              <a:t>Sólo </a:t>
            </a:r>
            <a:r>
              <a:rPr lang="es-MX" b="1" dirty="0"/>
              <a:t>cuéntanos lo que tienes en mente, nosotros nos encargamos de proponer, cotizar y consolidar todo los tipos de promocionales</a:t>
            </a:r>
            <a:r>
              <a:rPr lang="es-MX" dirty="0"/>
              <a:t> que requieras.</a:t>
            </a:r>
            <a:endParaRPr lang="en-US" dirty="0"/>
          </a:p>
        </p:txBody>
      </p:sp>
      <p:pic>
        <p:nvPicPr>
          <p:cNvPr id="3" name="2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2809255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E2D90-53FB-4C3E-B8AB-3E59E2EF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/>
              <a:t>Remodelaciones</a:t>
            </a:r>
            <a:br>
              <a:rPr lang="es-MX" dirty="0"/>
            </a:br>
            <a:r>
              <a:rPr lang="es-MX" sz="2000" spc="300" dirty="0">
                <a:latin typeface="Roboto Medium" pitchFamily="2" charset="0"/>
                <a:ea typeface="Roboto Medium" pitchFamily="2" charset="0"/>
              </a:rPr>
              <a:t>(NO OBRA CIVIL)</a:t>
            </a:r>
            <a:endParaRPr lang="en-US" sz="20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144AFC7-A7C6-45FC-A38A-5537BD2E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s-MX" dirty="0"/>
              <a:t>Recepción, salones, salas de juntas, señalética, etc… </a:t>
            </a:r>
            <a:r>
              <a:rPr lang="es-MX" b="1" dirty="0"/>
              <a:t>cualquier lugar de tu empresa que necesite un </a:t>
            </a:r>
            <a:r>
              <a:rPr lang="es-MX" b="1" i="1" dirty="0"/>
              <a:t>refresh</a:t>
            </a:r>
            <a:r>
              <a:rPr lang="es-MX" b="1" dirty="0"/>
              <a:t> nosotros lo podemos hacer</a:t>
            </a:r>
            <a:r>
              <a:rPr lang="es-MX" dirty="0"/>
              <a:t>, desde la parte del concepto creativo hasta su ejecución.</a:t>
            </a:r>
          </a:p>
          <a:p>
            <a:pPr>
              <a:lnSpc>
                <a:spcPct val="120000"/>
              </a:lnSpc>
            </a:pPr>
            <a:r>
              <a:rPr lang="es-MX" dirty="0"/>
              <a:t>Nuestro equipo de diseño y producción tiene la </a:t>
            </a:r>
            <a:r>
              <a:rPr lang="es-MX" b="1" dirty="0"/>
              <a:t>experiencia necesaria </a:t>
            </a:r>
            <a:r>
              <a:rPr lang="es-MX" dirty="0"/>
              <a:t>para proponer el diseño y materiales más te convengan estética y funcionalmente dependiendo de la zona a transformar.</a:t>
            </a:r>
          </a:p>
        </p:txBody>
      </p:sp>
      <p:pic>
        <p:nvPicPr>
          <p:cNvPr id="3" name="2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3572658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F0A6D-77E3-4FA4-B8ED-FBF028C8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RZR</a:t>
            </a:r>
            <a:br>
              <a:rPr lang="en-US" dirty="0"/>
            </a:br>
            <a:r>
              <a:rPr lang="en-US" dirty="0"/>
              <a:t>Baja 500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B705DD-9AB4-45CE-AF07-FF1FCECC9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dirty="0"/>
              <a:t>Trabajando con nuestros amigos de Polaris en la Baja 500, gran experiencia con hospitality para disfrutar de los vehículos Off Road más potentes. </a:t>
            </a:r>
            <a:br>
              <a:rPr lang="es-MX" dirty="0"/>
            </a:br>
            <a:endParaRPr lang="en-US" dirty="0"/>
          </a:p>
        </p:txBody>
      </p:sp>
      <p:pic>
        <p:nvPicPr>
          <p:cNvPr id="10" name="VID_RZR_Baja50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10200" y="1667933"/>
            <a:ext cx="6096000" cy="3505200"/>
          </a:xfrm>
          <a:prstGeom prst="rect">
            <a:avLst/>
          </a:prstGeom>
        </p:spPr>
      </p:pic>
      <p:sp>
        <p:nvSpPr>
          <p:cNvPr id="11" name="10 Rectángulo redondeado">
            <a:hlinkClick r:id="rId5"/>
          </p:cNvPr>
          <p:cNvSpPr/>
          <p:nvPr/>
        </p:nvSpPr>
        <p:spPr>
          <a:xfrm>
            <a:off x="70654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/>
              <a:t>Ver video completo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349725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F0A6D-77E3-4FA4-B8ED-FBF028C8F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594879" cy="1600200"/>
          </a:xfrm>
        </p:spPr>
        <p:txBody>
          <a:bodyPr anchor="ctr"/>
          <a:lstStyle/>
          <a:p>
            <a:r>
              <a:rPr lang="en-US" dirty="0"/>
              <a:t>Miller Super Fan Day</a:t>
            </a:r>
            <a:br>
              <a:rPr lang="en-US" dirty="0"/>
            </a:br>
            <a:r>
              <a:rPr lang="en-US" dirty="0"/>
              <a:t>2019</a:t>
            </a:r>
          </a:p>
        </p:txBody>
      </p:sp>
      <p:pic>
        <p:nvPicPr>
          <p:cNvPr id="7" name="VID_MillerLite_SuperFanDay_15se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676400"/>
            <a:ext cx="6096000" cy="3505200"/>
          </a:xfrm>
          <a:prstGeom prst="rect">
            <a:avLst/>
          </a:prstGeom>
        </p:spPr>
      </p:pic>
      <p:sp>
        <p:nvSpPr>
          <p:cNvPr id="8" name="7 Rectángulo redondeado">
            <a:hlinkClick r:id="rId5"/>
          </p:cNvPr>
          <p:cNvSpPr/>
          <p:nvPr/>
        </p:nvSpPr>
        <p:spPr>
          <a:xfrm>
            <a:off x="47032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/>
              <a:t>Ver video completo</a:t>
            </a:r>
          </a:p>
        </p:txBody>
      </p:sp>
    </p:spTree>
    <p:extLst>
      <p:ext uri="{BB962C8B-B14F-4D97-AF65-F5344CB8AC3E}">
        <p14:creationId xmlns:p14="http://schemas.microsoft.com/office/powerpoint/2010/main" val="79944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860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D8C72C-5891-4213-A9F2-297C371B7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1" y="1641987"/>
            <a:ext cx="8839200" cy="3574026"/>
          </a:xfrm>
        </p:spPr>
        <p:txBody>
          <a:bodyPr>
            <a:normAutofit/>
          </a:bodyPr>
          <a:lstStyle/>
          <a:p>
            <a:r>
              <a:rPr lang="es-MX" sz="2800" dirty="0"/>
              <a:t>La </a:t>
            </a:r>
            <a:r>
              <a:rPr lang="es-MX" sz="2800" b="1" dirty="0"/>
              <a:t>planeación</a:t>
            </a:r>
            <a:r>
              <a:rPr lang="es-MX" sz="2800" dirty="0"/>
              <a:t> y </a:t>
            </a:r>
            <a:r>
              <a:rPr lang="es-MX" sz="2800" b="1" dirty="0"/>
              <a:t>desarrollo estratégico </a:t>
            </a:r>
            <a:r>
              <a:rPr lang="es-MX" sz="2800" dirty="0"/>
              <a:t>de nuestra marca es fundamental para obtener los resultados que necesitamos. Tener una planeación estratégica no asegura el 100% del éxito, pero </a:t>
            </a:r>
            <a:r>
              <a:rPr lang="es-MX" b="1" dirty="0"/>
              <a:t>no tenerla</a:t>
            </a:r>
            <a:r>
              <a:rPr lang="es-MX" sz="2800" b="1" dirty="0"/>
              <a:t>, asegura el 100% de fracaso en el largo plazo.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1924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Marketing estratégico</a:t>
            </a:r>
            <a:endParaRPr lang="en-US" dirty="0"/>
          </a:p>
        </p:txBody>
      </p:sp>
      <p:sp>
        <p:nvSpPr>
          <p:cNvPr id="5" name="AutoShape 4" descr="Branding Free Icon of Graphics design Icons Pa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6" descr="Branding Free Icon of Graphics design Icons Pa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8" descr="Branding Free Icon of Graphics design Icons Pac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AutoShape 10" descr="Branding Free Icon of Graphics design Icons Pack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9" name="Imagen 13" descr="Icono&#10;&#10;Descripción generada automáticamente">
            <a:extLst>
              <a:ext uri="{FF2B5EF4-FFF2-40B4-BE49-F238E27FC236}">
                <a16:creationId xmlns:a16="http://schemas.microsoft.com/office/drawing/2014/main" id="{C24809A4-D66A-49A7-956B-F4F18275DC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1562" y="1616980"/>
            <a:ext cx="1919104" cy="1812020"/>
          </a:xfrm>
          <a:prstGeom prst="rect">
            <a:avLst/>
          </a:prstGeom>
        </p:spPr>
      </p:pic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0571" y="3574073"/>
            <a:ext cx="3081086" cy="2799384"/>
          </a:xfrm>
        </p:spPr>
        <p:txBody>
          <a:bodyPr>
            <a:normAutofit/>
          </a:bodyPr>
          <a:lstStyle/>
          <a:p>
            <a:pPr algn="ctr"/>
            <a:r>
              <a:rPr lang="es-MX" b="1" dirty="0"/>
              <a:t>Brand building</a:t>
            </a:r>
          </a:p>
          <a:p>
            <a:pPr algn="ctr"/>
            <a:r>
              <a:rPr lang="es-MX" sz="1800" dirty="0"/>
              <a:t>Creación/validación de la razón de ser de tu marca para su consumidor objetivo, personalidad e identidad gráfica.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4557034" y="3559320"/>
            <a:ext cx="3081086" cy="2799384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b="1" dirty="0"/>
              <a:t>Planeación estratégica</a:t>
            </a:r>
          </a:p>
          <a:p>
            <a:pPr algn="ctr"/>
            <a:r>
              <a:rPr lang="es-MX" sz="1800" dirty="0"/>
              <a:t>Establecimiento de route to market, kpi’s y campañas de marketing de acuerdo a los objetivos del negocio a corto y largo plazo.</a:t>
            </a:r>
          </a:p>
        </p:txBody>
      </p:sp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8248222" y="3574073"/>
            <a:ext cx="3081086" cy="2799384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800" b="1" dirty="0"/>
              <a:t>Estudios de mercado</a:t>
            </a:r>
          </a:p>
          <a:p>
            <a:pPr algn="ctr"/>
            <a:r>
              <a:rPr lang="es-MX" sz="1800" dirty="0"/>
              <a:t>Asesoramiento y ejecución de estudios de mercado de acuerdo a las necesidades de información de la empresa para toma de decisiones.</a:t>
            </a:r>
          </a:p>
          <a:p>
            <a:pPr algn="ctr"/>
            <a:endParaRPr lang="en-US" sz="1800" dirty="0"/>
          </a:p>
        </p:txBody>
      </p:sp>
      <p:pic>
        <p:nvPicPr>
          <p:cNvPr id="23" name="Imagen 11" descr="Icono&#10;&#10;Descripción generada automáticamente">
            <a:extLst>
              <a:ext uri="{FF2B5EF4-FFF2-40B4-BE49-F238E27FC236}">
                <a16:creationId xmlns:a16="http://schemas.microsoft.com/office/drawing/2014/main" id="{2ED05DBD-1271-47EF-BE72-CCE41AFB92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213" y="1616980"/>
            <a:ext cx="1919104" cy="1812020"/>
          </a:xfrm>
          <a:prstGeom prst="rect">
            <a:avLst/>
          </a:prstGeom>
        </p:spPr>
      </p:pic>
      <p:pic>
        <p:nvPicPr>
          <p:cNvPr id="24" name="Imagen 17" descr="Icono&#10;&#10;Descripción generada automáticamente">
            <a:extLst>
              <a:ext uri="{FF2B5EF4-FFF2-40B4-BE49-F238E27FC236}">
                <a16:creationId xmlns:a16="http://schemas.microsoft.com/office/drawing/2014/main" id="{C8636D89-D394-478F-947D-9A7B5CBF82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9075" y="1616980"/>
            <a:ext cx="1917005" cy="181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53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065DA31F-AC37-409A-9577-6AC4F8885C1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Marketing estratégico </a:t>
            </a:r>
            <a:r>
              <a:rPr lang="es-MX" sz="2000" spc="300" dirty="0">
                <a:latin typeface="Roboto Medium" pitchFamily="2" charset="0"/>
                <a:ea typeface="Roboto Medium" pitchFamily="2" charset="0"/>
              </a:rPr>
              <a:t>(ESQUEMAS)</a:t>
            </a:r>
            <a:endParaRPr lang="en-US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A6AD4084-C614-4361-AB65-E1060D1137A1}"/>
              </a:ext>
            </a:extLst>
          </p:cNvPr>
          <p:cNvSpPr txBox="1">
            <a:spLocks/>
          </p:cNvSpPr>
          <p:nvPr/>
        </p:nvSpPr>
        <p:spPr>
          <a:xfrm>
            <a:off x="1360807" y="4417902"/>
            <a:ext cx="4014226" cy="146415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MX" sz="2400" b="1"/>
              <a:t>Por proyecto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s-MX" sz="1600"/>
              <a:t>Establecemos objetivos, kpi’s, entregables y tiempos sobre un tema a desarrollar en específico.</a:t>
            </a:r>
            <a:endParaRPr lang="es-MX" sz="1600" dirty="0"/>
          </a:p>
        </p:txBody>
      </p:sp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A6AD4084-C614-4361-AB65-E1060D1137A1}"/>
              </a:ext>
            </a:extLst>
          </p:cNvPr>
          <p:cNvSpPr txBox="1">
            <a:spLocks/>
          </p:cNvSpPr>
          <p:nvPr/>
        </p:nvSpPr>
        <p:spPr>
          <a:xfrm>
            <a:off x="6275704" y="4417902"/>
            <a:ext cx="4761575" cy="1878645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2400" b="1" dirty="0"/>
              <a:t>Fee de agencia</a:t>
            </a:r>
          </a:p>
          <a:p>
            <a:pPr marL="0" indent="0" algn="ctr">
              <a:buNone/>
            </a:pPr>
            <a:r>
              <a:rPr lang="es-MX" sz="1600" dirty="0"/>
              <a:t>Nos convertimos en tu equipo de marketing (de acuerdo a los servicios definidos) estableciendo objetivos a largo plazo, con revisiones mensuales y trimestrales para evaluar resultados y continuidad del programa.</a:t>
            </a:r>
            <a:endParaRPr lang="en-US" sz="1100" dirty="0"/>
          </a:p>
        </p:txBody>
      </p:sp>
      <p:pic>
        <p:nvPicPr>
          <p:cNvPr id="20" name="Imagen 19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22177D08-A558-465C-B762-91FE89238F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6505" y="1787473"/>
            <a:ext cx="2782830" cy="2630429"/>
          </a:xfrm>
          <a:prstGeom prst="rect">
            <a:avLst/>
          </a:prstGeom>
        </p:spPr>
      </p:pic>
      <p:pic>
        <p:nvPicPr>
          <p:cNvPr id="21" name="Imagen 21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47581A9C-9FDA-4EFE-A0D6-B8F2F182B5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5076" y="1787473"/>
            <a:ext cx="2782830" cy="263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37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F3610-9895-4070-A1DD-C34CBC4BA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MX" dirty="0"/>
              <a:t>Castrol: CapacitándoT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BF4E12-5795-49AA-8474-5F0C28E4F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MX" dirty="0"/>
              <a:t>Plan directo al jugador clave del negocio: los mecánicos/el taller mecánico.</a:t>
            </a:r>
          </a:p>
          <a:p>
            <a:r>
              <a:rPr lang="es-MX" dirty="0"/>
              <a:t>Funcionamiento en dos vías: 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sz="1600" b="1" dirty="0"/>
              <a:t>Posicionamiento</a:t>
            </a:r>
            <a:r>
              <a:rPr lang="es-MX" sz="1600" dirty="0"/>
              <a:t> a través de una experiencia de capacitación memorable.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sz="1600" b="1" dirty="0"/>
              <a:t>Base de datos para fuerza de ventas </a:t>
            </a:r>
            <a:r>
              <a:rPr lang="es-MX" sz="1600" dirty="0"/>
              <a:t>del distribuidor</a:t>
            </a:r>
          </a:p>
          <a:p>
            <a:r>
              <a:rPr lang="es-MX" dirty="0"/>
              <a:t>Más de 300 talleres censados y 500 capacitaciones hechas, generando información relevante y confiable de más de 400 puntos de venta para el distribuidor.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 lvl="1"/>
            <a:endParaRPr lang="es-MX" sz="1600" dirty="0"/>
          </a:p>
        </p:txBody>
      </p:sp>
      <p:pic>
        <p:nvPicPr>
          <p:cNvPr id="9" name="VID_Castrol_Capacitando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10200" y="1676400"/>
            <a:ext cx="6096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5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F3610-9895-4070-A1DD-C34CBC4BA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MX" dirty="0"/>
              <a:t>Coors Light</a:t>
            </a:r>
            <a:br>
              <a:rPr lang="es-MX" dirty="0"/>
            </a:br>
            <a:r>
              <a:rPr lang="es-MX" dirty="0"/>
              <a:t>Jersey Madness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BF4E12-5795-49AA-8474-5F0C28E4F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Desarrollo de app</a:t>
            </a:r>
          </a:p>
          <a:p>
            <a:pPr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Endomarketing</a:t>
            </a:r>
          </a:p>
          <a:p>
            <a:pPr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On Trade Activation</a:t>
            </a:r>
          </a:p>
          <a:p>
            <a:pPr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Fiestas Coors Light The Finals.</a:t>
            </a:r>
          </a:p>
          <a:p>
            <a:r>
              <a:rPr lang="es-MX" dirty="0"/>
              <a:t>5 ciudades participantes, 4 leyendas de la NBA, 3 grupos de animadoras NBA, más de 1,500 invitados en un auténtica experiencia NBA.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 lvl="1"/>
            <a:endParaRPr lang="es-MX" sz="1600" dirty="0"/>
          </a:p>
        </p:txBody>
      </p:sp>
      <p:pic>
        <p:nvPicPr>
          <p:cNvPr id="11" name="VID_CoorsJ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10200" y="1676400"/>
            <a:ext cx="6096000" cy="3505200"/>
          </a:xfrm>
          <a:prstGeom prst="rect">
            <a:avLst/>
          </a:prstGeom>
        </p:spPr>
      </p:pic>
      <p:sp>
        <p:nvSpPr>
          <p:cNvPr id="12" name="11 Rectángulo redondeado">
            <a:hlinkClick r:id="rId5"/>
          </p:cNvPr>
          <p:cNvSpPr/>
          <p:nvPr/>
        </p:nvSpPr>
        <p:spPr>
          <a:xfrm>
            <a:off x="70654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/>
              <a:t>Ver video completo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319108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D8C72C-5891-4213-A9F2-297C371B7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0199" y="1641987"/>
            <a:ext cx="8991602" cy="3574026"/>
          </a:xfrm>
        </p:spPr>
        <p:txBody>
          <a:bodyPr>
            <a:normAutofit/>
          </a:bodyPr>
          <a:lstStyle/>
          <a:p>
            <a:r>
              <a:rPr lang="es-MX" sz="2800" dirty="0"/>
              <a:t>Descubre como una buena estrategia, dirigida por un equipo con experiencia, puede </a:t>
            </a:r>
            <a:r>
              <a:rPr lang="es-MX" sz="2800" b="1" dirty="0"/>
              <a:t>maximizar los resultados </a:t>
            </a:r>
            <a:r>
              <a:rPr lang="es-MX" sz="2800" dirty="0"/>
              <a:t>de tu empresa en el mundo digital.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6559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7200000" cy="1600200"/>
          </a:xfrm>
        </p:spPr>
        <p:txBody>
          <a:bodyPr anchor="ctr"/>
          <a:lstStyle/>
          <a:p>
            <a:r>
              <a:rPr lang="es-MX" dirty="0"/>
              <a:t>Estrategia y análisis de datos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7200000" cy="38115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dirty="0"/>
              <a:t>Todos los días, al interactuar con nuestro celular </a:t>
            </a:r>
            <a:r>
              <a:rPr lang="es-MX" b="1" dirty="0"/>
              <a:t>generamos un tsunami de datos</a:t>
            </a:r>
            <a:r>
              <a:rPr lang="es-MX" dirty="0"/>
              <a:t>, de forma voluntaria o involuntaria, usando el celular, comprando por internet, navegando en algún sitio web o hasta viendo una smart tv.</a:t>
            </a:r>
          </a:p>
          <a:p>
            <a:pPr>
              <a:lnSpc>
                <a:spcPct val="120000"/>
              </a:lnSpc>
            </a:pPr>
            <a:r>
              <a:rPr lang="es-MX" dirty="0"/>
              <a:t>Pensaríamos que solo empresas como Facebook o Google viven de los datos, pero en realidad, </a:t>
            </a:r>
            <a:r>
              <a:rPr lang="es-MX" b="1" dirty="0"/>
              <a:t>se dice que cualquier empresa que no aproveche los datos para el 2025, desaparecerá</a:t>
            </a:r>
            <a:r>
              <a:rPr lang="es-MX" dirty="0"/>
              <a:t>, ya que perderá competitividad.</a:t>
            </a:r>
          </a:p>
          <a:p>
            <a:pPr>
              <a:lnSpc>
                <a:spcPct val="120000"/>
              </a:lnSpc>
            </a:pPr>
            <a:r>
              <a:rPr lang="es-MX" dirty="0"/>
              <a:t>Por esta razón, </a:t>
            </a:r>
            <a:r>
              <a:rPr lang="es-MX" sz="2000" b="1" dirty="0"/>
              <a:t>desarrollamos un análisis profundo</a:t>
            </a:r>
            <a:r>
              <a:rPr lang="es-MX" dirty="0"/>
              <a:t> de las audiencias, categorías, marcas y canales, para entender el verdadero rol de tu marca y partir de ahí para definir una </a:t>
            </a:r>
            <a:r>
              <a:rPr lang="es-MX" b="1" dirty="0"/>
              <a:t>estrategia alineada a los objetivos de tu marca</a:t>
            </a:r>
            <a:r>
              <a:rPr lang="es-MX" dirty="0"/>
              <a:t>, evaluando las métricas más importantes.</a:t>
            </a:r>
          </a:p>
          <a:p>
            <a:pPr>
              <a:lnSpc>
                <a:spcPct val="120000"/>
              </a:lnSpc>
            </a:pPr>
            <a:endParaRPr lang="es-MX" dirty="0"/>
          </a:p>
          <a:p>
            <a:pPr>
              <a:lnSpc>
                <a:spcPct val="120000"/>
              </a:lnSpc>
            </a:pPr>
            <a:endParaRPr lang="es-MX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7" name="6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37625" y="0"/>
            <a:ext cx="3254375" cy="6858000"/>
          </a:xfrm>
        </p:spPr>
      </p:pic>
    </p:spTree>
    <p:extLst>
      <p:ext uri="{BB962C8B-B14F-4D97-AF65-F5344CB8AC3E}">
        <p14:creationId xmlns:p14="http://schemas.microsoft.com/office/powerpoint/2010/main" val="3620348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7200000" cy="1600200"/>
          </a:xfrm>
        </p:spPr>
        <p:txBody>
          <a:bodyPr anchor="ctr"/>
          <a:lstStyle/>
          <a:p>
            <a:r>
              <a:rPr lang="es-MX" dirty="0"/>
              <a:t>Tráfico web (SEO/SEM)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5365069" cy="3811588"/>
          </a:xfrm>
        </p:spPr>
        <p:txBody>
          <a:bodyPr vert="horz" lIns="91438" tIns="45719" rIns="91438" bIns="45719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s-MX" sz="2000" b="1" dirty="0"/>
              <a:t>Optimizamos/creamos tu página web</a:t>
            </a:r>
            <a:r>
              <a:rPr lang="es-MX" dirty="0"/>
              <a:t>, definimos objetivos, keywords de búsqueda a posicionar, estructura de la campaña de los anuncios e inversión para que tu página web se vuelva relevante dentro de tu estrategia integral de marca.</a:t>
            </a:r>
          </a:p>
          <a:p>
            <a:pPr>
              <a:lnSpc>
                <a:spcPct val="120000"/>
              </a:lnSpc>
            </a:pPr>
            <a:r>
              <a:rPr lang="es-MX" dirty="0"/>
              <a:t>Adicionalmente, </a:t>
            </a:r>
            <a:r>
              <a:rPr lang="es-MX" b="1" dirty="0"/>
              <a:t>contamos con herramientas para mejorar el tráfico y la posición orgánica en los motores de búsqueda</a:t>
            </a:r>
            <a:r>
              <a:rPr lang="es-MX" dirty="0"/>
              <a:t> con la posibilidad de disminuir la inversión en pauta digital para este propósito en el mediano/largo plazo.</a:t>
            </a:r>
          </a:p>
          <a:p>
            <a:pPr>
              <a:lnSpc>
                <a:spcPct val="120000"/>
              </a:lnSpc>
            </a:pPr>
            <a:endParaRPr lang="es-MX" sz="1600" dirty="0"/>
          </a:p>
          <a:p>
            <a:pPr>
              <a:lnSpc>
                <a:spcPct val="120000"/>
              </a:lnSpc>
            </a:pPr>
            <a:endParaRPr lang="es-MX" sz="1600" dirty="0"/>
          </a:p>
          <a:p>
            <a:pPr>
              <a:lnSpc>
                <a:spcPct val="120000"/>
              </a:lnSpc>
            </a:pPr>
            <a:endParaRPr lang="en-US" sz="1600" dirty="0"/>
          </a:p>
        </p:txBody>
      </p:sp>
      <p:pic>
        <p:nvPicPr>
          <p:cNvPr id="5" name="4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2403465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200000" cy="1600200"/>
          </a:xfrm>
        </p:spPr>
        <p:txBody>
          <a:bodyPr anchor="ctr"/>
          <a:lstStyle/>
          <a:p>
            <a:r>
              <a:rPr lang="es-MX" dirty="0"/>
              <a:t>Promociones digitales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7200000" cy="449852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sz="2000" b="1" dirty="0"/>
              <a:t>Creamos promociones multicanal para los consumidores</a:t>
            </a:r>
            <a:r>
              <a:rPr lang="es-MX" dirty="0"/>
              <a:t>, con mecánicas simples y fáciles, que motiven la acción de los consumidores parece casi imposible.</a:t>
            </a:r>
          </a:p>
          <a:p>
            <a:pPr>
              <a:lnSpc>
                <a:spcPct val="120000"/>
              </a:lnSpc>
            </a:pPr>
            <a:r>
              <a:rPr lang="es-MX" dirty="0"/>
              <a:t>Desarrollamos </a:t>
            </a:r>
            <a:r>
              <a:rPr lang="es-MX" sz="2000" b="1" dirty="0"/>
              <a:t>excelentes herramientas </a:t>
            </a:r>
            <a:r>
              <a:rPr lang="es-MX" dirty="0"/>
              <a:t>para hacer este proceso más fácil, pero sobre todo </a:t>
            </a:r>
            <a:r>
              <a:rPr lang="es-MX" sz="1800" b="1" dirty="0"/>
              <a:t>lo más efectivo posible</a:t>
            </a:r>
            <a:r>
              <a:rPr lang="es-MX" dirty="0"/>
              <a:t>.</a:t>
            </a:r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Reconocimiento de tickets desde el celular (sin importar el retailer).</a:t>
            </a:r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Dinámicas interactivas online para generar mayor engagement.</a:t>
            </a:r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Análisis de datos para aumentar las interacciones durante la promoción.</a:t>
            </a:r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Generación de reportes.</a:t>
            </a:r>
          </a:p>
          <a:p>
            <a:pPr marL="742939" lvl="1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s-MX" dirty="0"/>
              <a:t>Amplio catálogo de premios digitales desde te premia o gestión de premios físicos.</a:t>
            </a:r>
          </a:p>
          <a:p>
            <a:pPr>
              <a:lnSpc>
                <a:spcPct val="120000"/>
              </a:lnSpc>
            </a:pPr>
            <a:endParaRPr lang="es-MX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37625" y="0"/>
            <a:ext cx="3254375" cy="6858000"/>
          </a:xfrm>
        </p:spPr>
      </p:pic>
    </p:spTree>
    <p:extLst>
      <p:ext uri="{BB962C8B-B14F-4D97-AF65-F5344CB8AC3E}">
        <p14:creationId xmlns:p14="http://schemas.microsoft.com/office/powerpoint/2010/main" val="2076642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/>
              <a:t>Social media management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s-MX" b="1" dirty="0"/>
              <a:t>La forma de interactuar de las personas con las marcas ha cambiado y es más dinámica que nunca.</a:t>
            </a:r>
          </a:p>
          <a:p>
            <a:pPr>
              <a:lnSpc>
                <a:spcPct val="120000"/>
              </a:lnSpc>
            </a:pPr>
            <a:r>
              <a:rPr lang="es-MX" dirty="0"/>
              <a:t>Por eso desarrollamos una metodología que nos permite ayudar a gestionar las comunidades digitales de nuestros clientes para </a:t>
            </a:r>
            <a:r>
              <a:rPr lang="es-MX" sz="1800" b="1" dirty="0"/>
              <a:t>máximizar la interacción y generar mejores resultados</a:t>
            </a:r>
            <a:r>
              <a:rPr lang="es-MX" dirty="0"/>
              <a:t> para el negocio.</a:t>
            </a:r>
          </a:p>
          <a:p>
            <a:pPr>
              <a:lnSpc>
                <a:spcPct val="120000"/>
              </a:lnSpc>
            </a:pPr>
            <a:endParaRPr lang="es-MX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2932350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MX" dirty="0"/>
              <a:t>Apps, VR &amp; AR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dirty="0"/>
              <a:t>Poder acercar tu marca a su consumidor objetivo con una </a:t>
            </a:r>
            <a:r>
              <a:rPr lang="es-MX" b="1" dirty="0"/>
              <a:t>experiencia memorable </a:t>
            </a:r>
            <a:r>
              <a:rPr lang="es-MX" dirty="0"/>
              <a:t>y fácilmente disponible, es lo que ofrecemos a través del desarrollo de apps (didácticas, gaming, etc…) y de </a:t>
            </a:r>
            <a:r>
              <a:rPr lang="es-MX" sz="1800" b="1" dirty="0"/>
              <a:t>experiencias de realidad virtual y realidad aumentada </a:t>
            </a:r>
            <a:r>
              <a:rPr lang="es-MX" dirty="0"/>
              <a:t>donde se pueda sacar provecho de la tecnología para acercar </a:t>
            </a:r>
            <a:r>
              <a:rPr lang="es-MX" sz="1800" b="1" dirty="0"/>
              <a:t>experiencias únicas </a:t>
            </a:r>
            <a:r>
              <a:rPr lang="es-MX" dirty="0"/>
              <a:t>que ayuden a posicionar a tu marca y lograr sus objetivos.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482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DD3A6-4755-469B-A8F8-221E61BA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Castrol</a:t>
            </a:r>
            <a:br>
              <a:rPr lang="en-US" dirty="0"/>
            </a:br>
            <a:r>
              <a:rPr lang="en-US" dirty="0"/>
              <a:t>Formula 1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503671-E897-4037-8A53-42C8D8536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/>
              <a:t>Promoción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/>
              <a:t>Desarrollo de videojuego online.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/>
              <a:t>Entrega de premios.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/>
          </a:p>
          <a:p>
            <a:r>
              <a:rPr lang="en-US" dirty="0"/>
              <a:t>Premios: Renault Koleos y 15 motocicletas</a:t>
            </a:r>
          </a:p>
        </p:txBody>
      </p:sp>
      <p:pic>
        <p:nvPicPr>
          <p:cNvPr id="5" name="VID_Castrol_promoFernandoAlonso_F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89255" y="1676400"/>
            <a:ext cx="6096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7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806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B605FA-0CF0-4A5E-96E9-A0073CC6C1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4065" y="2076450"/>
            <a:ext cx="8583870" cy="2705100"/>
          </a:xfrm>
        </p:spPr>
        <p:txBody>
          <a:bodyPr>
            <a:normAutofit/>
          </a:bodyPr>
          <a:lstStyle/>
          <a:p>
            <a:r>
              <a:rPr lang="es-MX" sz="2800" b="1" dirty="0"/>
              <a:t>Aumenta la retención de talentos y maximiza la cultura corporativa</a:t>
            </a:r>
            <a:r>
              <a:rPr lang="es-MX" sz="2800" dirty="0"/>
              <a:t>, con las herramientas de Employee Experience que tenemos para tu empresa.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2504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44A5B-451F-4811-AE13-2F6EBC228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200000" cy="1600200"/>
          </a:xfrm>
        </p:spPr>
        <p:txBody>
          <a:bodyPr anchor="ctr"/>
          <a:lstStyle/>
          <a:p>
            <a:r>
              <a:rPr lang="es-MX" dirty="0"/>
              <a:t>Programas de lealtad/beneficios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1A2C02-72E0-4C4D-B3CF-C6BC2D367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7200000" cy="4147456"/>
          </a:xfrm>
        </p:spPr>
        <p:txBody>
          <a:bodyPr vert="horz" lIns="91438" tIns="45719" rIns="91438" bIns="45719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MX" dirty="0"/>
              <a:t>Integra un programa de </a:t>
            </a:r>
            <a:r>
              <a:rPr lang="es-MX" b="1" dirty="0"/>
              <a:t>beneficios</a:t>
            </a:r>
            <a:r>
              <a:rPr lang="es-MX" dirty="0"/>
              <a:t> a tu oferta de Employee Experience. </a:t>
            </a:r>
            <a:r>
              <a:rPr lang="es-MX" b="1" dirty="0"/>
              <a:t>Simplificamos el control y la gestión de tus planes de bonos y recompensas </a:t>
            </a:r>
            <a:r>
              <a:rPr lang="es-MX" dirty="0"/>
              <a:t>para colaboradores: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dirty="0"/>
              <a:t>Incentivos para fuerza de ventas.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dirty="0"/>
              <a:t>Programas de lealtad.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dirty="0"/>
              <a:t>Fidelización de colaboradores.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s-MX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MX" dirty="0"/>
              <a:t>Nos encargamos de todo: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App de administración </a:t>
            </a:r>
            <a:r>
              <a:rPr lang="es-MX" dirty="0"/>
              <a:t>para RRHH y de administración para usuarios.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Catálogo</a:t>
            </a:r>
            <a:r>
              <a:rPr lang="es-MX" dirty="0"/>
              <a:t> de premios (desde tiempo aire, hasta viajes).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dirty="0"/>
              <a:t>Logística de </a:t>
            </a:r>
            <a:r>
              <a:rPr lang="es-MX" b="1" dirty="0"/>
              <a:t>entrega</a:t>
            </a:r>
            <a:r>
              <a:rPr lang="es-MX" dirty="0"/>
              <a:t>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Integración</a:t>
            </a:r>
            <a:r>
              <a:rPr lang="es-MX" dirty="0"/>
              <a:t> de procesos.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Reportes</a:t>
            </a:r>
            <a:r>
              <a:rPr lang="es-MX" dirty="0"/>
              <a:t> de conciliación y redención de premios.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37625" y="0"/>
            <a:ext cx="3254375" cy="6858000"/>
          </a:xfrm>
        </p:spPr>
      </p:pic>
    </p:spTree>
    <p:extLst>
      <p:ext uri="{BB962C8B-B14F-4D97-AF65-F5344CB8AC3E}">
        <p14:creationId xmlns:p14="http://schemas.microsoft.com/office/powerpoint/2010/main" val="15210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F64A8-577A-4A4C-9A61-EF36B3393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Programa de lealtad/beneficios</a:t>
            </a:r>
            <a:endParaRPr lang="en-US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870570" y="3633107"/>
            <a:ext cx="2544963" cy="2718707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ctr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000" b="1" dirty="0"/>
              <a:t>Incentivos para fuerza de venta</a:t>
            </a:r>
          </a:p>
          <a:p>
            <a:r>
              <a:rPr lang="es-MX" sz="1400" dirty="0"/>
              <a:t>Aumenta las ventuas de tu empresa premiando a tus promotores permitiéndoles elegir entre miles de productos. ¡Siempre motivados!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3449530" y="3633107"/>
            <a:ext cx="2544963" cy="2718707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b="1" dirty="0"/>
              <a:t>Programa de lealtad para tus clientes</a:t>
            </a:r>
          </a:p>
          <a:p>
            <a:pPr algn="ctr"/>
            <a:r>
              <a:rPr lang="es-MX" sz="1400" dirty="0"/>
              <a:t>Reconoce a tus consumidores finales y haz que siempre estén pensando en ti.</a:t>
            </a: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8607450" y="3633107"/>
            <a:ext cx="2544963" cy="2718707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800" b="1" dirty="0"/>
              <a:t>Administración de regaleos de fin de año</a:t>
            </a:r>
          </a:p>
          <a:p>
            <a:pPr algn="ctr"/>
            <a:r>
              <a:rPr lang="es-MX" sz="1400" dirty="0"/>
              <a:t>Cierra cada ciclo reconociendo el esfuerzo de todo el año. Un regalo para cada empleado directo a su casa.</a:t>
            </a:r>
          </a:p>
          <a:p>
            <a:pPr algn="ctr"/>
            <a:endParaRPr lang="en-US" sz="1800" dirty="0"/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6028490" y="3633107"/>
            <a:ext cx="2544963" cy="2718707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b="1" dirty="0"/>
              <a:t>Programa de recompensas para tus colaboradores</a:t>
            </a:r>
          </a:p>
          <a:p>
            <a:pPr algn="ctr"/>
            <a:r>
              <a:rPr lang="es-MX" sz="1400" dirty="0"/>
              <a:t>Dale a tus empleados un motivo para estar siempre buscando el crecimiento, la innovación y la permanencia.</a:t>
            </a:r>
          </a:p>
        </p:txBody>
      </p:sp>
      <p:pic>
        <p:nvPicPr>
          <p:cNvPr id="17" name="Imagen 4" descr="Icono&#10;&#10;Descripción generada automáticamente">
            <a:extLst>
              <a:ext uri="{FF2B5EF4-FFF2-40B4-BE49-F238E27FC236}">
                <a16:creationId xmlns:a16="http://schemas.microsoft.com/office/drawing/2014/main" id="{00EBF9B2-D8BA-4F75-8D3C-CC8C6B4F40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0849" y="1861160"/>
            <a:ext cx="1874610" cy="1771947"/>
          </a:xfrm>
          <a:prstGeom prst="rect">
            <a:avLst/>
          </a:prstGeom>
        </p:spPr>
      </p:pic>
      <p:pic>
        <p:nvPicPr>
          <p:cNvPr id="18" name="Imagen 13" descr="Icono&#10;&#10;Descripción generada automáticamente">
            <a:extLst>
              <a:ext uri="{FF2B5EF4-FFF2-40B4-BE49-F238E27FC236}">
                <a16:creationId xmlns:a16="http://schemas.microsoft.com/office/drawing/2014/main" id="{B9CBCE97-1E53-4092-AA06-857CB4050D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746" y="1861160"/>
            <a:ext cx="1874610" cy="1771947"/>
          </a:xfrm>
          <a:prstGeom prst="rect">
            <a:avLst/>
          </a:prstGeom>
        </p:spPr>
      </p:pic>
      <p:pic>
        <p:nvPicPr>
          <p:cNvPr id="19" name="Imagen 15" descr="Icono&#10;&#10;Descripción generada automáticamente">
            <a:extLst>
              <a:ext uri="{FF2B5EF4-FFF2-40B4-BE49-F238E27FC236}">
                <a16:creationId xmlns:a16="http://schemas.microsoft.com/office/drawing/2014/main" id="{986E978F-A096-4692-9DF5-C365228901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2631" y="1861160"/>
            <a:ext cx="1876664" cy="1771947"/>
          </a:xfrm>
          <a:prstGeom prst="rect">
            <a:avLst/>
          </a:prstGeom>
        </p:spPr>
      </p:pic>
      <p:pic>
        <p:nvPicPr>
          <p:cNvPr id="20" name="Imagen 17" descr="Icono&#10;&#10;Descripción generada automáticamente">
            <a:extLst>
              <a:ext uri="{FF2B5EF4-FFF2-40B4-BE49-F238E27FC236}">
                <a16:creationId xmlns:a16="http://schemas.microsoft.com/office/drawing/2014/main" id="{4F4EB340-9864-4C39-8C54-2B001B2C002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1910" y="1861160"/>
            <a:ext cx="1876664" cy="177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27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802250-ADDA-4C9C-A41C-AED03043B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200000" cy="1600200"/>
          </a:xfrm>
        </p:spPr>
        <p:txBody>
          <a:bodyPr anchor="ctr"/>
          <a:lstStyle/>
          <a:p>
            <a:r>
              <a:rPr lang="es-MX" dirty="0"/>
              <a:t>Reconocimientos y</a:t>
            </a:r>
            <a:br>
              <a:rPr lang="es-MX" dirty="0"/>
            </a:br>
            <a:r>
              <a:rPr lang="es-MX" dirty="0"/>
              <a:t>comunicación interna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19F7E2-EB48-4850-BE9E-1D79DDCDD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7200000" cy="4131128"/>
          </a:xfrm>
        </p:spPr>
        <p:txBody>
          <a:bodyPr vert="horz" lIns="91438" tIns="45719" rIns="91438" bIns="45719" rtlCol="0">
            <a:noAutofit/>
          </a:bodyPr>
          <a:lstStyle/>
          <a:p>
            <a:r>
              <a:rPr lang="es-MX" b="1" dirty="0"/>
              <a:t>Aumenta la comunicación con tus colaboradores</a:t>
            </a:r>
            <a:r>
              <a:rPr lang="es-MX" dirty="0"/>
              <a:t>, integrando una app móvil de comunicación interna.</a:t>
            </a:r>
          </a:p>
          <a:p>
            <a:pPr algn="ctr"/>
            <a:r>
              <a:rPr lang="es-MX" sz="1400" b="1" i="1" dirty="0"/>
              <a:t>Aproximadamente el 85% de las personas que viven en zonas urbanas tienen acceso a internet y el 96% de estas, se conectan desde un smartphone.</a:t>
            </a:r>
            <a:endParaRPr lang="es-MX" dirty="0"/>
          </a:p>
          <a:p>
            <a:r>
              <a:rPr lang="es-MX" dirty="0"/>
              <a:t>Descubre como puedes aprovechar esto para </a:t>
            </a:r>
            <a:r>
              <a:rPr lang="es-MX" b="1" dirty="0"/>
              <a:t>mejorar la comunicación interna y la cultura corporativa </a:t>
            </a:r>
            <a:r>
              <a:rPr lang="es-MX" dirty="0"/>
              <a:t>con tus colaboradores: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Fácil de descargar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Recuerda fechas importantes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Administración y solicitud de vacaciones o bonos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Monitorea las ubicaciones y horarios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Digitaliza tus procesos de gestión.</a:t>
            </a:r>
          </a:p>
          <a:p>
            <a:r>
              <a:rPr lang="es-MX" dirty="0"/>
              <a:t>Además </a:t>
            </a:r>
            <a:r>
              <a:rPr lang="es-MX" b="1" dirty="0"/>
              <a:t>producimos reconocimientos de cualquier tipo de material </a:t>
            </a:r>
            <a:r>
              <a:rPr lang="es-MX" dirty="0"/>
              <a:t>para demostrar a tus colaboradores que su esfuerzo y trabajo son reconocidos</a:t>
            </a:r>
            <a:r>
              <a:rPr lang="en-US" dirty="0"/>
              <a:t>.</a:t>
            </a:r>
            <a:endParaRPr lang="es-MX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37625" y="0"/>
            <a:ext cx="3254375" cy="6858000"/>
          </a:xfrm>
        </p:spPr>
      </p:pic>
    </p:spTree>
    <p:extLst>
      <p:ext uri="{BB962C8B-B14F-4D97-AF65-F5344CB8AC3E}">
        <p14:creationId xmlns:p14="http://schemas.microsoft.com/office/powerpoint/2010/main" val="3966398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51DCD-0FE4-4B43-A900-E2D4D2F13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200000" cy="1600200"/>
          </a:xfrm>
        </p:spPr>
        <p:txBody>
          <a:bodyPr anchor="ctr"/>
          <a:lstStyle/>
          <a:p>
            <a:r>
              <a:rPr lang="es-MX" dirty="0"/>
              <a:t>Eventos corporativos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37C433-E790-4BF9-9CB0-43AFE3079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6" y="2057401"/>
            <a:ext cx="5400000" cy="381158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s-MX" dirty="0"/>
              <a:t>Los eventos corporativos, son una excelente herramienta para </a:t>
            </a:r>
            <a:r>
              <a:rPr lang="es-MX" sz="2000" b="1" dirty="0"/>
              <a:t>integrar a los colaboradores a la cultura corporativa</a:t>
            </a:r>
            <a:r>
              <a:rPr lang="es-MX" sz="1800" b="1" dirty="0"/>
              <a:t> </a:t>
            </a:r>
            <a:r>
              <a:rPr lang="es-MX" dirty="0"/>
              <a:t>y </a:t>
            </a:r>
            <a:r>
              <a:rPr lang="es-MX" sz="2000" b="1" dirty="0"/>
              <a:t>mantenerlos motivados</a:t>
            </a:r>
            <a:r>
              <a:rPr lang="es-MX" dirty="0"/>
              <a:t>.</a:t>
            </a:r>
          </a:p>
          <a:p>
            <a:pPr>
              <a:lnSpc>
                <a:spcPct val="120000"/>
              </a:lnSpc>
            </a:pPr>
            <a:r>
              <a:rPr lang="es-MX" dirty="0"/>
              <a:t>Contamos con la experiencia para realizar desde </a:t>
            </a:r>
            <a:r>
              <a:rPr lang="es-MX" b="1" dirty="0"/>
              <a:t>pequeñas reuniones</a:t>
            </a:r>
            <a:r>
              <a:rPr lang="es-MX" dirty="0"/>
              <a:t>, </a:t>
            </a:r>
            <a:r>
              <a:rPr lang="es-MX" b="1" dirty="0"/>
              <a:t>lanzamientos</a:t>
            </a:r>
            <a:r>
              <a:rPr lang="es-MX" dirty="0"/>
              <a:t> o </a:t>
            </a:r>
            <a:r>
              <a:rPr lang="es-MX" b="1" dirty="0"/>
              <a:t>kick offs</a:t>
            </a:r>
            <a:r>
              <a:rPr lang="es-MX" dirty="0"/>
              <a:t>, hasta </a:t>
            </a:r>
            <a:r>
              <a:rPr lang="es-MX" b="1" dirty="0"/>
              <a:t>convenciones</a:t>
            </a:r>
            <a:r>
              <a:rPr lang="es-MX" dirty="0"/>
              <a:t>, </a:t>
            </a:r>
            <a:r>
              <a:rPr lang="es-MX" b="1" dirty="0"/>
              <a:t>family days</a:t>
            </a:r>
            <a:r>
              <a:rPr lang="es-MX" dirty="0"/>
              <a:t>, </a:t>
            </a:r>
            <a:r>
              <a:rPr lang="es-MX" b="1" dirty="0"/>
              <a:t>open house </a:t>
            </a:r>
            <a:r>
              <a:rPr lang="es-MX" dirty="0"/>
              <a:t>y </a:t>
            </a:r>
            <a:r>
              <a:rPr lang="es-MX" b="1" dirty="0"/>
              <a:t>posadas</a:t>
            </a:r>
            <a:r>
              <a:rPr lang="es-MX" dirty="0"/>
              <a:t>. </a:t>
            </a:r>
          </a:p>
          <a:p>
            <a:pPr>
              <a:lnSpc>
                <a:spcPct val="120000"/>
              </a:lnSpc>
            </a:pPr>
            <a:r>
              <a:rPr lang="es-MX" dirty="0"/>
              <a:t>Apoyándonos en la tecnología, hemos desarrollado </a:t>
            </a:r>
            <a:r>
              <a:rPr lang="es-MX" b="1" dirty="0"/>
              <a:t>herramientas para hacer más sencillo administrar y gestionar estos eventos</a:t>
            </a:r>
            <a:r>
              <a:rPr lang="es-MX" dirty="0"/>
              <a:t>, facilitando y mejorando la experiencia para todos (app para registro, accesos, entrega de premios, concursos, etc..)</a:t>
            </a:r>
          </a:p>
          <a:p>
            <a:pPr>
              <a:lnSpc>
                <a:spcPct val="120000"/>
              </a:lnSpc>
            </a:pPr>
            <a:endParaRPr lang="es-MX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3433235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5C52E-AA58-4B54-B6CD-524CFEB1D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/>
              <a:t>Capacitaciones VR &amp; AR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D96506-4CF9-41A9-AE42-8F4DFA2C6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>
            <a:normAutofit/>
          </a:bodyPr>
          <a:lstStyle/>
          <a:p>
            <a:r>
              <a:rPr lang="es-MX" dirty="0"/>
              <a:t>Una de las principales ventajas de la capacitación a través de estas tecnologías, es su </a:t>
            </a:r>
            <a:r>
              <a:rPr lang="es-MX" b="1" dirty="0"/>
              <a:t>efectividad comprobada</a:t>
            </a:r>
            <a:r>
              <a:rPr lang="es-MX" dirty="0"/>
              <a:t>. </a:t>
            </a:r>
          </a:p>
          <a:p>
            <a:r>
              <a:rPr lang="es-MX" dirty="0"/>
              <a:t>Las sesiones de realidad virtual ahorran tiempo. Una capacitación en VR, </a:t>
            </a:r>
            <a:r>
              <a:rPr lang="es-MX" b="1" dirty="0"/>
              <a:t>puede ahorrar hasta el 80% de tiempo sobre los métodos tradicionales</a:t>
            </a:r>
            <a:r>
              <a:rPr lang="es-MX" dirty="0"/>
              <a:t>, además de que afianzan el conocimiento hasta 8 veces más que una sesión presencial o en video, por ser </a:t>
            </a:r>
            <a:r>
              <a:rPr lang="es-MX" sz="2000" b="1" dirty="0"/>
              <a:t>experiencias inmersivas e interactivas</a:t>
            </a:r>
            <a:r>
              <a:rPr lang="es-MX" dirty="0"/>
              <a:t>. 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dirty="0"/>
              <a:t>Ahorra tiempo.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dirty="0"/>
              <a:t>Reduce la inversión.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dirty="0"/>
              <a:t>Aumenta la recordación.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dirty="0"/>
              <a:t>Maximiza tu inversión.</a:t>
            </a: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1824836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F0A6D-77E3-4FA4-B8ED-FBF028C8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KIA Family Fest 2017</a:t>
            </a:r>
          </a:p>
        </p:txBody>
      </p:sp>
      <p:sp>
        <p:nvSpPr>
          <p:cNvPr id="11" name="10 Rectángulo redondeado">
            <a:hlinkClick r:id="rId4"/>
          </p:cNvPr>
          <p:cNvSpPr/>
          <p:nvPr/>
        </p:nvSpPr>
        <p:spPr>
          <a:xfrm>
            <a:off x="47032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/>
              <a:t>Ver video completo</a:t>
            </a:r>
          </a:p>
        </p:txBody>
      </p:sp>
      <p:pic>
        <p:nvPicPr>
          <p:cNvPr id="12" name="VID_KIA_familyfes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8000" y="1676400"/>
            <a:ext cx="6096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7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F0A6D-77E3-4FA4-B8ED-FBF028C8F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7542212" cy="1600200"/>
          </a:xfrm>
        </p:spPr>
        <p:txBody>
          <a:bodyPr anchor="ctr"/>
          <a:lstStyle/>
          <a:p>
            <a:r>
              <a:rPr lang="en-US" dirty="0"/>
              <a:t>Arca Continental Kick Off</a:t>
            </a:r>
            <a:br>
              <a:rPr lang="en-US" dirty="0"/>
            </a:br>
            <a:r>
              <a:rPr lang="en-US" dirty="0"/>
              <a:t>2018</a:t>
            </a:r>
          </a:p>
        </p:txBody>
      </p:sp>
      <p:pic>
        <p:nvPicPr>
          <p:cNvPr id="10" name="VID_ARCA_Kickoff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676400"/>
            <a:ext cx="6096000" cy="3505200"/>
          </a:xfrm>
          <a:prstGeom prst="rect">
            <a:avLst/>
          </a:prstGeom>
        </p:spPr>
      </p:pic>
      <p:sp>
        <p:nvSpPr>
          <p:cNvPr id="12" name="11 Rectángulo redondeado">
            <a:hlinkClick r:id="rId5"/>
          </p:cNvPr>
          <p:cNvSpPr/>
          <p:nvPr/>
        </p:nvSpPr>
        <p:spPr>
          <a:xfrm>
            <a:off x="47032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/>
              <a:t>Ver video completo</a:t>
            </a:r>
          </a:p>
        </p:txBody>
      </p:sp>
    </p:spTree>
    <p:extLst>
      <p:ext uri="{BB962C8B-B14F-4D97-AF65-F5344CB8AC3E}">
        <p14:creationId xmlns:p14="http://schemas.microsoft.com/office/powerpoint/2010/main" val="109461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22B8959-DB4D-4E6E-A14F-A82E6661B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1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51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144AFC7-A7C6-45FC-A38A-5537BD2E8EE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anchor="t">
            <a:normAutofit lnSpcReduction="10000"/>
          </a:bodyPr>
          <a:lstStyle/>
          <a:p>
            <a:r>
              <a:rPr lang="es-MX" dirty="0"/>
              <a:t>En Play creemos que trabajar, crecer y ser adulto puede ser divertido. Por eso nos rodeamos de gente talentosa, creativa y visionaria. Nuestro equipo se conforma por profesionales apasionados especializados en Estrategia, Marketing, Comunicación, Creatividad, Digital y Diseño.</a:t>
            </a:r>
          </a:p>
          <a:p>
            <a:endParaRPr lang="es-MX" dirty="0"/>
          </a:p>
          <a:p>
            <a:r>
              <a:rPr lang="es-MX" dirty="0"/>
              <a:t>Conoce más de nosotros en </a:t>
            </a:r>
            <a:r>
              <a:rPr lang="es-MX" i="1" dirty="0">
                <a:hlinkClick r:id="rId2"/>
              </a:rPr>
              <a:t>www.play.com.mx</a:t>
            </a:r>
            <a:endParaRPr lang="es-MX" i="1" dirty="0"/>
          </a:p>
        </p:txBody>
      </p:sp>
    </p:spTree>
    <p:extLst>
      <p:ext uri="{BB962C8B-B14F-4D97-AF65-F5344CB8AC3E}">
        <p14:creationId xmlns:p14="http://schemas.microsoft.com/office/powerpoint/2010/main" val="815788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lay2021">
      <a:dk1>
        <a:srgbClr val="0F0F0F"/>
      </a:dk1>
      <a:lt1>
        <a:srgbClr val="FFFFFF"/>
      </a:lt1>
      <a:dk2>
        <a:srgbClr val="FFA400"/>
      </a:dk2>
      <a:lt2>
        <a:srgbClr val="FFCE00"/>
      </a:lt2>
      <a:accent1>
        <a:srgbClr val="F38B00"/>
      </a:accent1>
      <a:accent2>
        <a:srgbClr val="FFC656"/>
      </a:accent2>
      <a:accent3>
        <a:srgbClr val="BFBFBF"/>
      </a:accent3>
      <a:accent4>
        <a:srgbClr val="FFB700"/>
      </a:accent4>
      <a:accent5>
        <a:srgbClr val="FEDD3D"/>
      </a:accent5>
      <a:accent6>
        <a:srgbClr val="7F7F7F"/>
      </a:accent6>
      <a:hlink>
        <a:srgbClr val="0563C1"/>
      </a:hlink>
      <a:folHlink>
        <a:srgbClr val="954F72"/>
      </a:folHlink>
    </a:clrScheme>
    <a:fontScheme name="Play2021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1720</Words>
  <Application>Microsoft Office PowerPoint</Application>
  <PresentationFormat>Panorámica</PresentationFormat>
  <Paragraphs>129</Paragraphs>
  <Slides>37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2" baseType="lpstr">
      <vt:lpstr>Arial</vt:lpstr>
      <vt:lpstr>Roboto</vt:lpstr>
      <vt:lpstr>Roboto Black</vt:lpstr>
      <vt:lpstr>Roboto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Expos/Eventos</vt:lpstr>
      <vt:lpstr>Activaciones/Material PDV</vt:lpstr>
      <vt:lpstr>Artículos promocionales</vt:lpstr>
      <vt:lpstr>Remodelaciones (NO OBRA CIVIL)</vt:lpstr>
      <vt:lpstr>RZR Baja 500</vt:lpstr>
      <vt:lpstr>Miller Super Fan Day 2019</vt:lpstr>
      <vt:lpstr>Presentación de PowerPoint</vt:lpstr>
      <vt:lpstr>Presentación de PowerPoint</vt:lpstr>
      <vt:lpstr>Marketing estratégico</vt:lpstr>
      <vt:lpstr>Presentación de PowerPoint</vt:lpstr>
      <vt:lpstr>Castrol: CapacitándoT</vt:lpstr>
      <vt:lpstr>Coors Light Jersey Madness</vt:lpstr>
      <vt:lpstr>Presentación de PowerPoint</vt:lpstr>
      <vt:lpstr>Presentación de PowerPoint</vt:lpstr>
      <vt:lpstr>Estrategia y análisis de datos</vt:lpstr>
      <vt:lpstr>Tráfico web (SEO/SEM)</vt:lpstr>
      <vt:lpstr>Promociones digitales</vt:lpstr>
      <vt:lpstr>Social media management</vt:lpstr>
      <vt:lpstr>Apps, VR &amp; AR</vt:lpstr>
      <vt:lpstr>Castrol Formula 1</vt:lpstr>
      <vt:lpstr>Presentación de PowerPoint</vt:lpstr>
      <vt:lpstr>Presentación de PowerPoint</vt:lpstr>
      <vt:lpstr>Programas de lealtad/beneficios</vt:lpstr>
      <vt:lpstr>Programa de lealtad/beneficios</vt:lpstr>
      <vt:lpstr>Reconocimientos y comunicación interna</vt:lpstr>
      <vt:lpstr>Eventos corporativos</vt:lpstr>
      <vt:lpstr>Capacitaciones VR &amp; AR</vt:lpstr>
      <vt:lpstr>KIA Family Fest 2017</vt:lpstr>
      <vt:lpstr>Arca Continental Kick Off 2018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 2021</dc:title>
  <dc:creator>Play</dc:creator>
  <cp:lastModifiedBy>Ulises Legaspi Soubervielle</cp:lastModifiedBy>
  <cp:revision>101</cp:revision>
  <dcterms:created xsi:type="dcterms:W3CDTF">2021-04-11T00:24:37Z</dcterms:created>
  <dcterms:modified xsi:type="dcterms:W3CDTF">2022-05-06T21:53:03Z</dcterms:modified>
</cp:coreProperties>
</file>