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33" autoAdjust="0"/>
  </p:normalViewPr>
  <p:slideViewPr>
    <p:cSldViewPr snapToGrid="0">
      <p:cViewPr varScale="1">
        <p:scale>
          <a:sx n="112" d="100"/>
          <a:sy n="112" d="100"/>
        </p:scale>
        <p:origin x="-27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330" cy="7633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1450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2819400"/>
            <a:ext cx="10525125" cy="27051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0944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largo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25625"/>
            <a:ext cx="10525125" cy="435133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28133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corto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25625"/>
            <a:ext cx="10525125" cy="43513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2229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8" y="1743075"/>
            <a:ext cx="10514012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2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7724" y="1743075"/>
            <a:ext cx="4981575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372224" y="1743075"/>
            <a:ext cx="4981575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78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7724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191499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05325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0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Marcador de medios"/>
          <p:cNvSpPr>
            <a:spLocks noGrp="1"/>
          </p:cNvSpPr>
          <p:nvPr>
            <p:ph type="media" sz="quarter" idx="10"/>
          </p:nvPr>
        </p:nvSpPr>
        <p:spPr>
          <a:xfrm>
            <a:off x="823913" y="766763"/>
            <a:ext cx="10544175" cy="532447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5660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ña con 1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 dirty="0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6486526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eña con 1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6486526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3419474"/>
            <a:ext cx="6486526" cy="34385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1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ña con 4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3267076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3419474"/>
            <a:ext cx="3267076" cy="34385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943974" y="-18996"/>
            <a:ext cx="3248025" cy="3447997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943974" y="3400425"/>
            <a:ext cx="3248025" cy="34575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6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eña con 4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3181351" cy="4143376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4238624"/>
            <a:ext cx="3181351" cy="26193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9010649" y="0"/>
            <a:ext cx="3181351" cy="26193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9010649" y="2714624"/>
            <a:ext cx="3181351" cy="4143376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76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322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764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Qué hacemos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608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Cómo lo hacemos? 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453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Cómo lo hacemos? B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855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T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812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gita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0718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ployeeExperienc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59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rketingEstrategic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723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32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Quiénes somos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>
          <a:xfrm>
            <a:off x="1751753" y="2133600"/>
            <a:ext cx="8688494" cy="2133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264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0A9006D9-6951-4ABF-9275-68B8D541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CD9B8C6-6828-4E6B-B157-56B09777F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06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7" r:id="rId8"/>
    <p:sldLayoutId id="2147483678" r:id="rId9"/>
    <p:sldLayoutId id="2147483680" r:id="rId10"/>
    <p:sldLayoutId id="2147483679" r:id="rId11"/>
    <p:sldLayoutId id="2147483682" r:id="rId12"/>
    <p:sldLayoutId id="2147483649" r:id="rId13"/>
    <p:sldLayoutId id="2147483650" r:id="rId14"/>
    <p:sldLayoutId id="2147483661" r:id="rId15"/>
    <p:sldLayoutId id="2147483662" r:id="rId16"/>
    <p:sldLayoutId id="2147483663" r:id="rId17"/>
    <p:sldLayoutId id="2147483666" r:id="rId18"/>
    <p:sldLayoutId id="2147483669" r:id="rId19"/>
    <p:sldLayoutId id="2147483670" r:id="rId20"/>
    <p:sldLayoutId id="2147483651" r:id="rId21"/>
    <p:sldLayoutId id="2147483681" r:id="rId2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y.com.mx/" TargetMode="Externa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770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8D8C72C-5891-4213-A9F2-297C371B70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00199" y="1641987"/>
            <a:ext cx="8991602" cy="3574026"/>
          </a:xfrm>
        </p:spPr>
        <p:txBody>
          <a:bodyPr>
            <a:normAutofit/>
          </a:bodyPr>
          <a:lstStyle/>
          <a:p>
            <a:r>
              <a:rPr lang="es-MX" sz="2800" dirty="0"/>
              <a:t>Descubre como una buena estrategia, dirigida por un equipo con experiencia, puede </a:t>
            </a:r>
            <a:r>
              <a:rPr lang="es-MX" sz="2800" b="1" dirty="0"/>
              <a:t>maximizar los resultados </a:t>
            </a:r>
            <a:r>
              <a:rPr lang="es-MX" sz="2800" dirty="0"/>
              <a:t>de tu empresa en el mundo digital</a:t>
            </a:r>
            <a:r>
              <a:rPr lang="es-MX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2655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65DA31F-AC37-409A-9577-6AC4F8885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7200000" cy="1600200"/>
          </a:xfrm>
        </p:spPr>
        <p:txBody>
          <a:bodyPr anchor="ctr"/>
          <a:lstStyle/>
          <a:p>
            <a:r>
              <a:rPr lang="es-MX" dirty="0" smtClean="0"/>
              <a:t>Estrategia y análisis de datos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1B8954B-B390-477B-AA2F-D0DBD5AD6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7200000" cy="38115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MX" dirty="0" smtClean="0"/>
              <a:t>Todos los días, al interactuar con nuestro celular </a:t>
            </a:r>
            <a:r>
              <a:rPr lang="es-MX" b="1" dirty="0" smtClean="0"/>
              <a:t>generamos un tsunami de datos</a:t>
            </a:r>
            <a:r>
              <a:rPr lang="es-MX" dirty="0" smtClean="0"/>
              <a:t>, de forma voluntaria o involuntaria, usando el celular, comprando por internet, navegando en algún sitio web o hasta viendo una smart tv.</a:t>
            </a:r>
          </a:p>
          <a:p>
            <a:pPr>
              <a:lnSpc>
                <a:spcPct val="120000"/>
              </a:lnSpc>
            </a:pPr>
            <a:r>
              <a:rPr lang="es-MX" dirty="0" smtClean="0"/>
              <a:t>Pensaríamos que solo empresas como Facebook o Google viven de los datos, pero en realidad, </a:t>
            </a:r>
            <a:r>
              <a:rPr lang="es-MX" b="1" dirty="0" smtClean="0"/>
              <a:t>se dice que cualquier empresa que no aproveche los datos para el 2025, desaparecerá</a:t>
            </a:r>
            <a:r>
              <a:rPr lang="es-MX" dirty="0" smtClean="0"/>
              <a:t>, ya que perderá competitividad.</a:t>
            </a:r>
          </a:p>
          <a:p>
            <a:pPr>
              <a:lnSpc>
                <a:spcPct val="120000"/>
              </a:lnSpc>
            </a:pPr>
            <a:r>
              <a:rPr lang="es-MX" dirty="0" smtClean="0"/>
              <a:t>Por esta razón, </a:t>
            </a:r>
            <a:r>
              <a:rPr lang="es-MX" sz="2000" b="1" dirty="0" smtClean="0"/>
              <a:t>desarrollamos un análisis profundo</a:t>
            </a:r>
            <a:r>
              <a:rPr lang="es-MX" dirty="0" smtClean="0"/>
              <a:t> de las audiencias, categorías, marcas y canales, para entender el verdadero rol de tu marca y partir de ahí para definir una </a:t>
            </a:r>
            <a:r>
              <a:rPr lang="es-MX" b="1" dirty="0" smtClean="0"/>
              <a:t>estrategia alineada a los objetivos de tu marca</a:t>
            </a:r>
            <a:r>
              <a:rPr lang="es-MX" dirty="0" smtClean="0"/>
              <a:t>, evaluando las métricas más importantes.</a:t>
            </a:r>
          </a:p>
          <a:p>
            <a:pPr>
              <a:lnSpc>
                <a:spcPct val="120000"/>
              </a:lnSpc>
            </a:pPr>
            <a:endParaRPr lang="es-MX" dirty="0" smtClean="0"/>
          </a:p>
          <a:p>
            <a:pPr>
              <a:lnSpc>
                <a:spcPct val="120000"/>
              </a:lnSpc>
            </a:pPr>
            <a:endParaRPr lang="es-MX" dirty="0" smtClean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7" name="6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37625" y="0"/>
            <a:ext cx="3254375" cy="6858000"/>
          </a:xfrm>
        </p:spPr>
      </p:pic>
    </p:spTree>
    <p:extLst>
      <p:ext uri="{BB962C8B-B14F-4D97-AF65-F5344CB8AC3E}">
        <p14:creationId xmlns:p14="http://schemas.microsoft.com/office/powerpoint/2010/main" val="362034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65DA31F-AC37-409A-9577-6AC4F8885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7200000" cy="1600200"/>
          </a:xfrm>
        </p:spPr>
        <p:txBody>
          <a:bodyPr anchor="ctr"/>
          <a:lstStyle/>
          <a:p>
            <a:r>
              <a:rPr lang="es-MX" dirty="0" smtClean="0"/>
              <a:t>Tráfico web (SEO/SEM)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1B8954B-B390-477B-AA2F-D0DBD5AD6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5365069" cy="3811588"/>
          </a:xfrm>
        </p:spPr>
        <p:txBody>
          <a:bodyPr vert="horz" lIns="91438" tIns="45719" rIns="91438" bIns="45719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s-MX" sz="2000" b="1" dirty="0"/>
              <a:t>Optimizamos/creamos tu página web</a:t>
            </a:r>
            <a:r>
              <a:rPr lang="es-MX" dirty="0"/>
              <a:t>, definimos objetivos, keywords de búsqueda a posicionar, estructura de la campaña de los anuncios e inversión para que tu página web se vuelva relevante dentro de tu estrategia integral de marca</a:t>
            </a:r>
            <a:r>
              <a:rPr lang="es-MX" dirty="0" smtClean="0"/>
              <a:t>.</a:t>
            </a:r>
            <a:endParaRPr lang="es-MX" dirty="0"/>
          </a:p>
          <a:p>
            <a:pPr>
              <a:lnSpc>
                <a:spcPct val="120000"/>
              </a:lnSpc>
            </a:pPr>
            <a:r>
              <a:rPr lang="es-MX" dirty="0"/>
              <a:t>Adicionalmente, </a:t>
            </a:r>
            <a:r>
              <a:rPr lang="es-MX" b="1" dirty="0"/>
              <a:t>contamos con herramientas para mejorar el tráfico y la posición orgánica en los motores de búsqueda</a:t>
            </a:r>
            <a:r>
              <a:rPr lang="es-MX" dirty="0"/>
              <a:t> con la posibilidad de disminuir la inversión en pauta digital para este propósito en el mediano/largo plazo.</a:t>
            </a:r>
          </a:p>
          <a:p>
            <a:pPr>
              <a:lnSpc>
                <a:spcPct val="120000"/>
              </a:lnSpc>
            </a:pPr>
            <a:endParaRPr lang="es-MX" sz="1600" dirty="0"/>
          </a:p>
          <a:p>
            <a:pPr>
              <a:lnSpc>
                <a:spcPct val="120000"/>
              </a:lnSpc>
            </a:pPr>
            <a:endParaRPr lang="es-MX" sz="1600" dirty="0"/>
          </a:p>
          <a:p>
            <a:pPr>
              <a:lnSpc>
                <a:spcPct val="120000"/>
              </a:lnSpc>
            </a:pPr>
            <a:endParaRPr lang="en-US" sz="1600" dirty="0"/>
          </a:p>
        </p:txBody>
      </p:sp>
      <p:pic>
        <p:nvPicPr>
          <p:cNvPr id="5" name="4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240346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65DA31F-AC37-409A-9577-6AC4F8885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7200000" cy="1600200"/>
          </a:xfrm>
        </p:spPr>
        <p:txBody>
          <a:bodyPr anchor="ctr"/>
          <a:lstStyle/>
          <a:p>
            <a:r>
              <a:rPr lang="es-MX" dirty="0" smtClean="0"/>
              <a:t>Promociones digitales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1B8954B-B390-477B-AA2F-D0DBD5AD6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7200000" cy="449852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MX" sz="2000" b="1" dirty="0" smtClean="0"/>
              <a:t>Creamos </a:t>
            </a:r>
            <a:r>
              <a:rPr lang="es-MX" sz="2000" b="1" dirty="0"/>
              <a:t>promociones multicanal </a:t>
            </a:r>
            <a:r>
              <a:rPr lang="es-MX" sz="2000" b="1" dirty="0" smtClean="0"/>
              <a:t>para </a:t>
            </a:r>
            <a:r>
              <a:rPr lang="es-MX" sz="2000" b="1" dirty="0"/>
              <a:t>los consumidores</a:t>
            </a:r>
            <a:r>
              <a:rPr lang="es-MX" dirty="0"/>
              <a:t>, con mecánicas simples y fáciles, que motiven la acción de los consumidores parece casi imposible.</a:t>
            </a:r>
          </a:p>
          <a:p>
            <a:pPr>
              <a:lnSpc>
                <a:spcPct val="120000"/>
              </a:lnSpc>
            </a:pPr>
            <a:r>
              <a:rPr lang="es-MX" dirty="0" smtClean="0"/>
              <a:t>Desarrollamos </a:t>
            </a:r>
            <a:r>
              <a:rPr lang="es-MX" sz="2000" b="1" dirty="0" smtClean="0"/>
              <a:t>excelentes </a:t>
            </a:r>
            <a:r>
              <a:rPr lang="es-MX" sz="2000" b="1" dirty="0"/>
              <a:t>herramientas </a:t>
            </a:r>
            <a:r>
              <a:rPr lang="es-MX" dirty="0"/>
              <a:t>para hacer este proceso más fácil, pero sobre todo </a:t>
            </a:r>
            <a:r>
              <a:rPr lang="es-MX" sz="1800" b="1" dirty="0"/>
              <a:t>lo más efectivo posible</a:t>
            </a:r>
            <a:r>
              <a:rPr lang="es-MX" dirty="0"/>
              <a:t>.</a:t>
            </a:r>
          </a:p>
          <a:p>
            <a:pPr marL="742939" lvl="1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s-MX" dirty="0"/>
              <a:t>Reconocimiento de tickets desde el celular (sin importar el retailer</a:t>
            </a:r>
            <a:r>
              <a:rPr lang="es-MX" dirty="0" smtClean="0"/>
              <a:t>).</a:t>
            </a:r>
            <a:endParaRPr lang="es-MX" dirty="0"/>
          </a:p>
          <a:p>
            <a:pPr marL="742939" lvl="1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s-MX" dirty="0"/>
              <a:t>Dinámicas interactivas online para generar mayor </a:t>
            </a:r>
            <a:r>
              <a:rPr lang="es-MX" dirty="0" smtClean="0"/>
              <a:t>engagement.</a:t>
            </a:r>
            <a:endParaRPr lang="es-MX" dirty="0"/>
          </a:p>
          <a:p>
            <a:pPr marL="742939" lvl="1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s-MX" dirty="0"/>
              <a:t>Análisis de datos para aumentar las interacciones durante la </a:t>
            </a:r>
            <a:r>
              <a:rPr lang="es-MX" dirty="0" smtClean="0"/>
              <a:t>promoción.</a:t>
            </a:r>
            <a:endParaRPr lang="es-MX" dirty="0"/>
          </a:p>
          <a:p>
            <a:pPr marL="742939" lvl="1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s-MX" dirty="0"/>
              <a:t>Generación de </a:t>
            </a:r>
            <a:r>
              <a:rPr lang="es-MX" dirty="0" smtClean="0"/>
              <a:t>reportes.</a:t>
            </a:r>
            <a:endParaRPr lang="es-MX" dirty="0"/>
          </a:p>
          <a:p>
            <a:pPr marL="742939" lvl="1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s-MX" dirty="0"/>
              <a:t>Amplio catálogo de premios digitales desde te premia o gestión de premios </a:t>
            </a:r>
            <a:r>
              <a:rPr lang="es-MX" dirty="0" smtClean="0"/>
              <a:t>físicos.</a:t>
            </a:r>
            <a:endParaRPr lang="es-MX" dirty="0"/>
          </a:p>
          <a:p>
            <a:pPr>
              <a:lnSpc>
                <a:spcPct val="120000"/>
              </a:lnSpc>
            </a:pPr>
            <a:endParaRPr lang="es-MX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37625" y="0"/>
            <a:ext cx="3254375" cy="6858000"/>
          </a:xfrm>
        </p:spPr>
      </p:pic>
    </p:spTree>
    <p:extLst>
      <p:ext uri="{BB962C8B-B14F-4D97-AF65-F5344CB8AC3E}">
        <p14:creationId xmlns:p14="http://schemas.microsoft.com/office/powerpoint/2010/main" val="207664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65DA31F-AC37-409A-9577-6AC4F8885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00000" cy="1600200"/>
          </a:xfrm>
        </p:spPr>
        <p:txBody>
          <a:bodyPr anchor="ctr"/>
          <a:lstStyle/>
          <a:p>
            <a:r>
              <a:rPr lang="es-MX" dirty="0" smtClean="0"/>
              <a:t>Social media management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1B8954B-B390-477B-AA2F-D0DBD5AD6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5400000" cy="381158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s-MX" b="1" dirty="0"/>
              <a:t>La forma de interactuar de las personas con las marcas ha cambiado y es más dinámica que nunca.</a:t>
            </a:r>
          </a:p>
          <a:p>
            <a:pPr>
              <a:lnSpc>
                <a:spcPct val="120000"/>
              </a:lnSpc>
            </a:pPr>
            <a:r>
              <a:rPr lang="es-MX" dirty="0"/>
              <a:t>Por eso desarrollamos una metodología que nos permite ayudar a gestionar las comunidades digitales de nuestros clientes para </a:t>
            </a:r>
            <a:r>
              <a:rPr lang="es-MX" sz="1800" b="1" dirty="0"/>
              <a:t>máximizar la interacción y generar mejores resultados</a:t>
            </a:r>
            <a:r>
              <a:rPr lang="es-MX" dirty="0"/>
              <a:t> para el negocio.</a:t>
            </a:r>
          </a:p>
          <a:p>
            <a:pPr>
              <a:lnSpc>
                <a:spcPct val="120000"/>
              </a:lnSpc>
            </a:pPr>
            <a:endParaRPr lang="es-MX" dirty="0" smtClean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293235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65DA31F-AC37-409A-9577-6AC4F888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MX" dirty="0" smtClean="0"/>
              <a:t>Apps, VR &amp; AR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1B8954B-B390-477B-AA2F-D0DBD5AD6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MX" dirty="0"/>
              <a:t>Poder acercar tu marca a su consumidor objetivo con una </a:t>
            </a:r>
            <a:r>
              <a:rPr lang="es-MX" b="1" dirty="0"/>
              <a:t>experiencia memorable </a:t>
            </a:r>
            <a:r>
              <a:rPr lang="es-MX" dirty="0"/>
              <a:t>y fácilmente disponible, es lo que ofrecemos a través del desarrollo de apps (didácticas, gaming, etc…) y de </a:t>
            </a:r>
            <a:r>
              <a:rPr lang="es-MX" sz="1800" b="1" dirty="0"/>
              <a:t>experiencias de realidad virtual y realidad aumentada </a:t>
            </a:r>
            <a:r>
              <a:rPr lang="es-MX" dirty="0"/>
              <a:t>donde se pueda sacar provecho de la tecnología para acercar </a:t>
            </a:r>
            <a:r>
              <a:rPr lang="es-MX" sz="1800" b="1" dirty="0"/>
              <a:t>experiencias únicas </a:t>
            </a:r>
            <a:r>
              <a:rPr lang="es-MX" dirty="0"/>
              <a:t>que ayuden a posicionar a tu marca y lograr sus objetivos.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048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DFDD3A6-4755-469B-A8F8-221E61BA8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Castrol</a:t>
            </a:r>
            <a:br>
              <a:rPr lang="en-US" dirty="0" smtClean="0"/>
            </a:br>
            <a:r>
              <a:rPr lang="en-US" dirty="0" smtClean="0"/>
              <a:t>Formula 1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A503671-E897-4037-8A53-42C8D8536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Promoción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Desarrollo de videojuego online.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Entrega de premios.</a:t>
            </a:r>
            <a:endParaRPr lang="en-US" b="1" dirty="0"/>
          </a:p>
          <a:p>
            <a:pPr marL="285750" indent="-285750">
              <a:buFont typeface="Arial" pitchFamily="34" charset="0"/>
              <a:buChar char="•"/>
            </a:pPr>
            <a:endParaRPr lang="en-US" b="1" dirty="0" smtClean="0"/>
          </a:p>
          <a:p>
            <a:r>
              <a:rPr lang="en-US" dirty="0" smtClean="0"/>
              <a:t>Premios: Renault Koleos y 15 motocicletas</a:t>
            </a:r>
            <a:endParaRPr lang="en-US" dirty="0"/>
          </a:p>
        </p:txBody>
      </p:sp>
      <p:pic>
        <p:nvPicPr>
          <p:cNvPr id="5" name="VID_Castrol_promoFernandoAlonso_F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89255" y="1676400"/>
            <a:ext cx="6096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77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651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D144AFC7-A7C6-45FC-A38A-5537BD2E8EE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anchor="t">
            <a:normAutofit lnSpcReduction="10000"/>
          </a:bodyPr>
          <a:lstStyle/>
          <a:p>
            <a:r>
              <a:rPr lang="es-MX" dirty="0" smtClean="0"/>
              <a:t>En Play creemos que trabajar, crecer y ser adulto puede ser divertido. Por eso nos rodeamos de gente talentosa, creativa y visionaria. Nuestro equipo se conforma por profesionales apasionados especializados en Estrategia, Marketing, Comunicación, Creatividad, Digital y Diseño.</a:t>
            </a:r>
          </a:p>
          <a:p>
            <a:endParaRPr lang="es-MX" dirty="0" smtClean="0"/>
          </a:p>
          <a:p>
            <a:r>
              <a:rPr lang="es-MX" dirty="0" smtClean="0"/>
              <a:t>Conoce más de nosotros en </a:t>
            </a:r>
            <a:r>
              <a:rPr lang="es-MX" i="1" dirty="0" smtClean="0">
                <a:hlinkClick r:id="rId2"/>
              </a:rPr>
              <a:t>www.play.com.mx</a:t>
            </a:r>
            <a:endParaRPr lang="es-MX" i="1" dirty="0" smtClean="0"/>
          </a:p>
        </p:txBody>
      </p:sp>
    </p:spTree>
    <p:extLst>
      <p:ext uri="{BB962C8B-B14F-4D97-AF65-F5344CB8AC3E}">
        <p14:creationId xmlns:p14="http://schemas.microsoft.com/office/powerpoint/2010/main" val="815788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lay2021">
      <a:dk1>
        <a:srgbClr val="0F0F0F"/>
      </a:dk1>
      <a:lt1>
        <a:srgbClr val="FFFFFF"/>
      </a:lt1>
      <a:dk2>
        <a:srgbClr val="FFA400"/>
      </a:dk2>
      <a:lt2>
        <a:srgbClr val="FFCE00"/>
      </a:lt2>
      <a:accent1>
        <a:srgbClr val="F38B00"/>
      </a:accent1>
      <a:accent2>
        <a:srgbClr val="FFC656"/>
      </a:accent2>
      <a:accent3>
        <a:srgbClr val="BFBFBF"/>
      </a:accent3>
      <a:accent4>
        <a:srgbClr val="FFB700"/>
      </a:accent4>
      <a:accent5>
        <a:srgbClr val="FEDD3D"/>
      </a:accent5>
      <a:accent6>
        <a:srgbClr val="7F7F7F"/>
      </a:accent6>
      <a:hlink>
        <a:srgbClr val="0563C1"/>
      </a:hlink>
      <a:folHlink>
        <a:srgbClr val="954F72"/>
      </a:folHlink>
    </a:clrScheme>
    <a:fontScheme name="Play2021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</TotalTime>
  <Words>523</Words>
  <Application>Microsoft Office PowerPoint</Application>
  <PresentationFormat>Personalizado</PresentationFormat>
  <Paragraphs>32</Paragraphs>
  <Slides>11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Estrategia y análisis de datos</vt:lpstr>
      <vt:lpstr>Tráfico web (SEO/SEM)</vt:lpstr>
      <vt:lpstr>Promociones digitales</vt:lpstr>
      <vt:lpstr>Social media management</vt:lpstr>
      <vt:lpstr>Apps, VR &amp; AR</vt:lpstr>
      <vt:lpstr>Castrol Formula 1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 2021</dc:title>
  <dc:creator>Play</dc:creator>
  <cp:lastModifiedBy>Play</cp:lastModifiedBy>
  <cp:revision>100</cp:revision>
  <dcterms:created xsi:type="dcterms:W3CDTF">2021-04-11T00:24:37Z</dcterms:created>
  <dcterms:modified xsi:type="dcterms:W3CDTF">2021-10-07T18:04:26Z</dcterms:modified>
</cp:coreProperties>
</file>