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97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33" autoAdjust="0"/>
  </p:normalViewPr>
  <p:slideViewPr>
    <p:cSldViewPr snapToGrid="0">
      <p:cViewPr varScale="1">
        <p:scale>
          <a:sx n="112" d="100"/>
          <a:sy n="112" d="100"/>
        </p:scale>
        <p:origin x="-27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330" cy="7633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1450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2819400"/>
            <a:ext cx="10525125" cy="27051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0944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largo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25625"/>
            <a:ext cx="10525125" cy="435133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28133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corto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25625"/>
            <a:ext cx="10525125" cy="43513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22290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8" y="1743075"/>
            <a:ext cx="10514012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2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7724" y="1743075"/>
            <a:ext cx="4981575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372224" y="1743075"/>
            <a:ext cx="4981575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078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7724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191499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05325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0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Marcador de medios"/>
          <p:cNvSpPr>
            <a:spLocks noGrp="1"/>
          </p:cNvSpPr>
          <p:nvPr>
            <p:ph type="media" sz="quarter" idx="10"/>
          </p:nvPr>
        </p:nvSpPr>
        <p:spPr>
          <a:xfrm>
            <a:off x="823913" y="766763"/>
            <a:ext cx="10544175" cy="532447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5660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ña con 1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 dirty="0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6486526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eña con 1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6486526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3419474"/>
            <a:ext cx="6486526" cy="34385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17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ña con 4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3267076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3419474"/>
            <a:ext cx="3267076" cy="34385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943974" y="-18996"/>
            <a:ext cx="3248025" cy="3447997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943974" y="3400425"/>
            <a:ext cx="3248025" cy="34575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6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eña con 4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3181351" cy="4143376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4238624"/>
            <a:ext cx="3181351" cy="26193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9010649" y="0"/>
            <a:ext cx="3181351" cy="26193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9010649" y="2714624"/>
            <a:ext cx="3181351" cy="4143376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76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322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764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Qué hacemos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608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Cómo lo hacemos? 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0453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Cómo lo hacemos? B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855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T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812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gita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0718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ployeeExperienc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59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rketingEstrategic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723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e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32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Quiénes somos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>
          <a:xfrm>
            <a:off x="1751753" y="2133600"/>
            <a:ext cx="8688494" cy="2133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264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0A9006D9-6951-4ABF-9275-68B8D541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CD9B8C6-6828-4E6B-B157-56B09777F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06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7" r:id="rId8"/>
    <p:sldLayoutId id="2147483678" r:id="rId9"/>
    <p:sldLayoutId id="2147483680" r:id="rId10"/>
    <p:sldLayoutId id="2147483679" r:id="rId11"/>
    <p:sldLayoutId id="2147483682" r:id="rId12"/>
    <p:sldLayoutId id="2147483649" r:id="rId13"/>
    <p:sldLayoutId id="2147483650" r:id="rId14"/>
    <p:sldLayoutId id="2147483661" r:id="rId15"/>
    <p:sldLayoutId id="2147483662" r:id="rId16"/>
    <p:sldLayoutId id="2147483663" r:id="rId17"/>
    <p:sldLayoutId id="2147483666" r:id="rId18"/>
    <p:sldLayoutId id="2147483669" r:id="rId19"/>
    <p:sldLayoutId id="2147483670" r:id="rId20"/>
    <p:sldLayoutId id="2147483651" r:id="rId21"/>
    <p:sldLayoutId id="2147483681" r:id="rId2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hyperlink" Target="https://youtu.be/j8lMBc5wlew" TargetMode="Externa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y.com.mx/" TargetMode="Externa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770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86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8D8C72C-5891-4213-A9F2-297C371B70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1" y="1641987"/>
            <a:ext cx="8839200" cy="3574026"/>
          </a:xfrm>
        </p:spPr>
        <p:txBody>
          <a:bodyPr>
            <a:normAutofit/>
          </a:bodyPr>
          <a:lstStyle/>
          <a:p>
            <a:r>
              <a:rPr lang="es-MX" sz="2800" dirty="0"/>
              <a:t>La </a:t>
            </a:r>
            <a:r>
              <a:rPr lang="es-MX" sz="2800" b="1" dirty="0"/>
              <a:t>planeación</a:t>
            </a:r>
            <a:r>
              <a:rPr lang="es-MX" sz="2800" dirty="0"/>
              <a:t> y </a:t>
            </a:r>
            <a:r>
              <a:rPr lang="es-MX" sz="2800" b="1" dirty="0"/>
              <a:t>desarrollo estratégico </a:t>
            </a:r>
            <a:r>
              <a:rPr lang="es-MX" sz="2800" dirty="0"/>
              <a:t>de nuestra marca es fundamental para obtener los resultados que necesitamos. Tener una planeación estratégica no asegura el 100% del éxito, pero </a:t>
            </a:r>
            <a:r>
              <a:rPr lang="es-MX" b="1" dirty="0"/>
              <a:t>no tenerla</a:t>
            </a:r>
            <a:r>
              <a:rPr lang="es-MX" sz="2800" b="1" dirty="0"/>
              <a:t>, asegura el 100% de fracaso en el largo plazo</a:t>
            </a:r>
            <a:r>
              <a:rPr lang="es-MX" sz="2800" b="1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9192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65DA31F-AC37-409A-9577-6AC4F888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Marketing estratégico</a:t>
            </a:r>
            <a:endParaRPr lang="en-US" dirty="0"/>
          </a:p>
        </p:txBody>
      </p:sp>
      <p:sp>
        <p:nvSpPr>
          <p:cNvPr id="5" name="AutoShape 4" descr="Branding Free Icon of Graphics design Icons Pa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6" descr="Branding Free Icon of Graphics design Icons Pac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AutoShape 8" descr="Branding Free Icon of Graphics design Icons Pack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AutoShape 10" descr="Branding Free Icon of Graphics design Icons Pack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9" name="Imagen 13" descr="Icono&#10;&#10;Descripción generada automáticamente">
            <a:extLst>
              <a:ext uri="{FF2B5EF4-FFF2-40B4-BE49-F238E27FC236}">
                <a16:creationId xmlns="" xmlns:a16="http://schemas.microsoft.com/office/drawing/2014/main" id="{C24809A4-D66A-49A7-956B-F4F18275DC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1562" y="1616980"/>
            <a:ext cx="1919104" cy="1812020"/>
          </a:xfrm>
          <a:prstGeom prst="rect">
            <a:avLst/>
          </a:prstGeom>
        </p:spPr>
      </p:pic>
      <p:sp>
        <p:nvSpPr>
          <p:cNvPr id="20" name="Marcador de contenido 2">
            <a:extLst>
              <a:ext uri="{FF2B5EF4-FFF2-40B4-BE49-F238E27FC236}">
                <a16:creationId xmlns="" xmlns:a16="http://schemas.microsoft.com/office/drawing/2014/main" id="{61B8954B-B390-477B-AA2F-D0DBD5AD6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0571" y="3574073"/>
            <a:ext cx="3081086" cy="2799384"/>
          </a:xfrm>
        </p:spPr>
        <p:txBody>
          <a:bodyPr>
            <a:normAutofit/>
          </a:bodyPr>
          <a:lstStyle/>
          <a:p>
            <a:pPr algn="ctr"/>
            <a:r>
              <a:rPr lang="es-MX" b="1" dirty="0"/>
              <a:t>Brand building</a:t>
            </a:r>
          </a:p>
          <a:p>
            <a:pPr algn="ctr"/>
            <a:r>
              <a:rPr lang="es-MX" sz="1800" dirty="0"/>
              <a:t>Creación/validación de la razón de ser de tu marca para su consumidor objetivo, personalidad e identidad gráfica.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="" xmlns:a16="http://schemas.microsoft.com/office/drawing/2014/main" id="{61B8954B-B390-477B-AA2F-D0DBD5AD6139}"/>
              </a:ext>
            </a:extLst>
          </p:cNvPr>
          <p:cNvSpPr txBox="1">
            <a:spLocks/>
          </p:cNvSpPr>
          <p:nvPr/>
        </p:nvSpPr>
        <p:spPr>
          <a:xfrm>
            <a:off x="4557034" y="3559320"/>
            <a:ext cx="3081086" cy="2799384"/>
          </a:xfrm>
          <a:prstGeom prst="rect">
            <a:avLst/>
          </a:prstGeom>
        </p:spPr>
        <p:txBody>
          <a:bodyPr vert="horz" lIns="91438" tIns="45719" rIns="91438" bIns="45719" rtlCol="0" anchor="t">
            <a:norm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5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b="1" dirty="0"/>
              <a:t>Planeación estratégica</a:t>
            </a:r>
          </a:p>
          <a:p>
            <a:pPr algn="ctr"/>
            <a:r>
              <a:rPr lang="es-MX" sz="1800" dirty="0"/>
              <a:t>Establecimiento de route to market, kpi’s y campañas de marketing de acuerdo a los objetivos del negocio a corto y largo plazo.</a:t>
            </a:r>
          </a:p>
        </p:txBody>
      </p:sp>
      <p:sp>
        <p:nvSpPr>
          <p:cNvPr id="22" name="Marcador de contenido 2">
            <a:extLst>
              <a:ext uri="{FF2B5EF4-FFF2-40B4-BE49-F238E27FC236}">
                <a16:creationId xmlns="" xmlns:a16="http://schemas.microsoft.com/office/drawing/2014/main" id="{61B8954B-B390-477B-AA2F-D0DBD5AD6139}"/>
              </a:ext>
            </a:extLst>
          </p:cNvPr>
          <p:cNvSpPr txBox="1">
            <a:spLocks/>
          </p:cNvSpPr>
          <p:nvPr/>
        </p:nvSpPr>
        <p:spPr>
          <a:xfrm>
            <a:off x="8248222" y="3574073"/>
            <a:ext cx="3081086" cy="2799384"/>
          </a:xfrm>
          <a:prstGeom prst="rect">
            <a:avLst/>
          </a:prstGeom>
        </p:spPr>
        <p:txBody>
          <a:bodyPr vert="horz" lIns="91438" tIns="45719" rIns="91438" bIns="45719" rtlCol="0" anchor="t">
            <a:norm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5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800" b="1" dirty="0"/>
              <a:t>Estudios de mercado</a:t>
            </a:r>
          </a:p>
          <a:p>
            <a:pPr algn="ctr"/>
            <a:r>
              <a:rPr lang="es-MX" sz="1800" dirty="0"/>
              <a:t>Asesoramiento y ejecución de estudios de mercado de acuerdo a las necesidades de información de la empresa para toma de decisiones.</a:t>
            </a:r>
          </a:p>
          <a:p>
            <a:pPr algn="ctr"/>
            <a:endParaRPr lang="en-US" sz="1800" dirty="0"/>
          </a:p>
        </p:txBody>
      </p:sp>
      <p:pic>
        <p:nvPicPr>
          <p:cNvPr id="23" name="Imagen 11" descr="Icono&#10;&#10;Descripción generada automáticamente">
            <a:extLst>
              <a:ext uri="{FF2B5EF4-FFF2-40B4-BE49-F238E27FC236}">
                <a16:creationId xmlns="" xmlns:a16="http://schemas.microsoft.com/office/drawing/2014/main" id="{2ED05DBD-1271-47EF-BE72-CCE41AFB92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9213" y="1616980"/>
            <a:ext cx="1919104" cy="1812020"/>
          </a:xfrm>
          <a:prstGeom prst="rect">
            <a:avLst/>
          </a:prstGeom>
        </p:spPr>
      </p:pic>
      <p:pic>
        <p:nvPicPr>
          <p:cNvPr id="24" name="Imagen 17" descr="Icono&#10;&#10;Descripción generada automáticamente">
            <a:extLst>
              <a:ext uri="{FF2B5EF4-FFF2-40B4-BE49-F238E27FC236}">
                <a16:creationId xmlns="" xmlns:a16="http://schemas.microsoft.com/office/drawing/2014/main" id="{C8636D89-D394-478F-947D-9A7B5CBF82B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9075" y="1616980"/>
            <a:ext cx="1917005" cy="181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5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xmlns="" id="{065DA31F-AC37-409A-9577-6AC4F8885C1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>Marketing estratégico </a:t>
            </a:r>
            <a:r>
              <a:rPr lang="es-MX" sz="2000" spc="300" dirty="0">
                <a:latin typeface="Roboto Medium" pitchFamily="2" charset="0"/>
                <a:ea typeface="Roboto Medium" pitchFamily="2" charset="0"/>
              </a:rPr>
              <a:t>(ESQUEMAS)</a:t>
            </a:r>
            <a:endParaRPr lang="en-US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="" xmlns:a16="http://schemas.microsoft.com/office/drawing/2014/main" id="{A6AD4084-C614-4361-AB65-E1060D1137A1}"/>
              </a:ext>
            </a:extLst>
          </p:cNvPr>
          <p:cNvSpPr txBox="1">
            <a:spLocks/>
          </p:cNvSpPr>
          <p:nvPr/>
        </p:nvSpPr>
        <p:spPr>
          <a:xfrm>
            <a:off x="1360807" y="4417902"/>
            <a:ext cx="4014226" cy="1464152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MX" sz="2400" b="1" smtClean="0"/>
              <a:t>Por proyecto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s-MX" sz="1600" smtClean="0"/>
              <a:t>Establecemos objetivos, kpi’s, entregables y tiempos sobre un tema a desarrollar en específico.</a:t>
            </a:r>
            <a:endParaRPr lang="es-MX" sz="1600" dirty="0"/>
          </a:p>
        </p:txBody>
      </p:sp>
      <p:sp>
        <p:nvSpPr>
          <p:cNvPr id="19" name="Marcador de contenido 2">
            <a:extLst>
              <a:ext uri="{FF2B5EF4-FFF2-40B4-BE49-F238E27FC236}">
                <a16:creationId xmlns="" xmlns:a16="http://schemas.microsoft.com/office/drawing/2014/main" id="{A6AD4084-C614-4361-AB65-E1060D1137A1}"/>
              </a:ext>
            </a:extLst>
          </p:cNvPr>
          <p:cNvSpPr txBox="1">
            <a:spLocks/>
          </p:cNvSpPr>
          <p:nvPr/>
        </p:nvSpPr>
        <p:spPr>
          <a:xfrm>
            <a:off x="6275704" y="4417902"/>
            <a:ext cx="4761575" cy="1878645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MX" sz="2400" b="1" dirty="0"/>
              <a:t>Fee de agencia</a:t>
            </a:r>
          </a:p>
          <a:p>
            <a:pPr marL="0" indent="0" algn="ctr">
              <a:buNone/>
            </a:pPr>
            <a:r>
              <a:rPr lang="es-MX" sz="1600" dirty="0"/>
              <a:t>Nos convertimos en tu equipo de marketing (de acuerdo a los servicios definidos) estableciendo objetivos a largo plazo, con revisiones mensuales y trimestrales para evaluar resultados y continuidad del programa.</a:t>
            </a:r>
            <a:endParaRPr lang="en-US" sz="1100" dirty="0"/>
          </a:p>
        </p:txBody>
      </p:sp>
      <p:pic>
        <p:nvPicPr>
          <p:cNvPr id="20" name="Imagen 19" descr="Imagen de la pantalla de un celular con letras&#10;&#10;Descripción generada automáticamente con confianza baja">
            <a:extLst>
              <a:ext uri="{FF2B5EF4-FFF2-40B4-BE49-F238E27FC236}">
                <a16:creationId xmlns="" xmlns:a16="http://schemas.microsoft.com/office/drawing/2014/main" id="{22177D08-A558-465C-B762-91FE89238F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6505" y="1787473"/>
            <a:ext cx="2782830" cy="2630429"/>
          </a:xfrm>
          <a:prstGeom prst="rect">
            <a:avLst/>
          </a:prstGeom>
        </p:spPr>
      </p:pic>
      <p:pic>
        <p:nvPicPr>
          <p:cNvPr id="21" name="Imagen 21" descr="Interfaz de usuario gráfica&#10;&#10;Descripción generada automáticamente">
            <a:extLst>
              <a:ext uri="{FF2B5EF4-FFF2-40B4-BE49-F238E27FC236}">
                <a16:creationId xmlns="" xmlns:a16="http://schemas.microsoft.com/office/drawing/2014/main" id="{47581A9C-9FDA-4EFE-A0D6-B8F2F182B5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5076" y="1787473"/>
            <a:ext cx="2782830" cy="263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23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60F3610-9895-4070-A1DD-C34CBC4BA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MX" dirty="0" smtClean="0"/>
              <a:t>Castrol: CapacitándoT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5BF4E12-5795-49AA-8474-5F0C28E4F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Plan directo al jugador clave del negocio: los mecánicos/el taller mecánico.</a:t>
            </a:r>
          </a:p>
          <a:p>
            <a:r>
              <a:rPr lang="es-MX" dirty="0" smtClean="0"/>
              <a:t>Funcionamiento en dos vías: </a:t>
            </a:r>
          </a:p>
          <a:p>
            <a:pPr marL="742939" lvl="1" indent="-285750">
              <a:buFont typeface="Arial" pitchFamily="34" charset="0"/>
              <a:buChar char="•"/>
            </a:pPr>
            <a:r>
              <a:rPr lang="es-MX" sz="1600" b="1" dirty="0" smtClean="0"/>
              <a:t>Posicionamiento</a:t>
            </a:r>
            <a:r>
              <a:rPr lang="es-MX" sz="1600" dirty="0" smtClean="0"/>
              <a:t> a través de una experiencia de capacitación memorable.</a:t>
            </a:r>
          </a:p>
          <a:p>
            <a:pPr marL="742939" lvl="1" indent="-285750">
              <a:buFont typeface="Arial" pitchFamily="34" charset="0"/>
              <a:buChar char="•"/>
            </a:pPr>
            <a:r>
              <a:rPr lang="es-MX" sz="1600" b="1" dirty="0" smtClean="0"/>
              <a:t>Base de datos para fuerza de ventas </a:t>
            </a:r>
            <a:r>
              <a:rPr lang="es-MX" sz="1600" dirty="0" smtClean="0"/>
              <a:t>del distribuidor</a:t>
            </a:r>
          </a:p>
          <a:p>
            <a:r>
              <a:rPr lang="es-MX" dirty="0" smtClean="0"/>
              <a:t>Más de 300 talleres censados y 500 capacitaciones hechas, generando información relevante y confiable de más de 400 puntos de venta para el distribuidor.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pPr lvl="1"/>
            <a:endParaRPr lang="es-MX" sz="1600" dirty="0"/>
          </a:p>
        </p:txBody>
      </p:sp>
      <p:pic>
        <p:nvPicPr>
          <p:cNvPr id="9" name="VID_Castrol_Capacitando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10200" y="1676400"/>
            <a:ext cx="6096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5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60F3610-9895-4070-A1DD-C34CBC4BA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MX" dirty="0" smtClean="0"/>
              <a:t>Coors Light</a:t>
            </a:r>
            <a:br>
              <a:rPr lang="es-MX" dirty="0" smtClean="0"/>
            </a:br>
            <a:r>
              <a:rPr lang="es-MX" dirty="0" smtClean="0"/>
              <a:t>Jersey Madness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5BF4E12-5795-49AA-8474-5F0C28E4F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 smtClean="0"/>
              <a:t>Desarrollo de app</a:t>
            </a:r>
          </a:p>
          <a:p>
            <a:pPr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 smtClean="0"/>
              <a:t>Endomarketing</a:t>
            </a:r>
          </a:p>
          <a:p>
            <a:pPr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 smtClean="0"/>
              <a:t>On Trade Activation</a:t>
            </a:r>
          </a:p>
          <a:p>
            <a:pPr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 smtClean="0"/>
              <a:t>Fiestas Coors Light The Finals.</a:t>
            </a:r>
          </a:p>
          <a:p>
            <a:r>
              <a:rPr lang="es-MX" dirty="0" smtClean="0"/>
              <a:t>5 ciudades participantes, 4 leyendas de la NBA, 3 grupos de animadoras NBA, más de 1,500 invitados en un auténtica experiencia NBA.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pPr lvl="1"/>
            <a:endParaRPr lang="es-MX" sz="1600" dirty="0"/>
          </a:p>
        </p:txBody>
      </p:sp>
      <p:pic>
        <p:nvPicPr>
          <p:cNvPr id="11" name="VID_CoorsJM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10200" y="1676400"/>
            <a:ext cx="6096000" cy="3505200"/>
          </a:xfrm>
          <a:prstGeom prst="rect">
            <a:avLst/>
          </a:prstGeom>
        </p:spPr>
      </p:pic>
      <p:sp>
        <p:nvSpPr>
          <p:cNvPr id="12" name="11 Rectángulo redondeado">
            <a:hlinkClick r:id="rId5"/>
          </p:cNvPr>
          <p:cNvSpPr/>
          <p:nvPr/>
        </p:nvSpPr>
        <p:spPr>
          <a:xfrm>
            <a:off x="7065434" y="5575300"/>
            <a:ext cx="2785533" cy="4995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mtClean="0"/>
              <a:t>Ver video completo</a:t>
            </a:r>
            <a:endParaRPr lang="es-MX" sz="1600" b="1" dirty="0"/>
          </a:p>
        </p:txBody>
      </p:sp>
    </p:spTree>
    <p:extLst>
      <p:ext uri="{BB962C8B-B14F-4D97-AF65-F5344CB8AC3E}">
        <p14:creationId xmlns:p14="http://schemas.microsoft.com/office/powerpoint/2010/main" val="319108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651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D144AFC7-A7C6-45FC-A38A-5537BD2E8EE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anchor="t">
            <a:normAutofit lnSpcReduction="10000"/>
          </a:bodyPr>
          <a:lstStyle/>
          <a:p>
            <a:r>
              <a:rPr lang="es-MX" dirty="0" smtClean="0"/>
              <a:t>En Play creemos que trabajar, crecer y ser adulto puede ser divertido. Por eso nos rodeamos de gente talentosa, creativa y visionaria. Nuestro equipo se conforma por profesionales apasionados especializados en Estrategia, Marketing, Comunicación, Creatividad, Digital y Diseño.</a:t>
            </a:r>
          </a:p>
          <a:p>
            <a:endParaRPr lang="es-MX" dirty="0" smtClean="0"/>
          </a:p>
          <a:p>
            <a:r>
              <a:rPr lang="es-MX" dirty="0" smtClean="0"/>
              <a:t>Conoce más de nosotros en </a:t>
            </a:r>
            <a:r>
              <a:rPr lang="es-MX" i="1" dirty="0" smtClean="0">
                <a:hlinkClick r:id="rId2"/>
              </a:rPr>
              <a:t>www.play.com.mx</a:t>
            </a:r>
            <a:endParaRPr lang="es-MX" i="1" dirty="0" smtClean="0"/>
          </a:p>
        </p:txBody>
      </p:sp>
    </p:spTree>
    <p:extLst>
      <p:ext uri="{BB962C8B-B14F-4D97-AF65-F5344CB8AC3E}">
        <p14:creationId xmlns:p14="http://schemas.microsoft.com/office/powerpoint/2010/main" val="8157881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lay2021">
      <a:dk1>
        <a:srgbClr val="0F0F0F"/>
      </a:dk1>
      <a:lt1>
        <a:srgbClr val="FFFFFF"/>
      </a:lt1>
      <a:dk2>
        <a:srgbClr val="FFA400"/>
      </a:dk2>
      <a:lt2>
        <a:srgbClr val="FFCE00"/>
      </a:lt2>
      <a:accent1>
        <a:srgbClr val="F38B00"/>
      </a:accent1>
      <a:accent2>
        <a:srgbClr val="FFC656"/>
      </a:accent2>
      <a:accent3>
        <a:srgbClr val="BFBFBF"/>
      </a:accent3>
      <a:accent4>
        <a:srgbClr val="FFB700"/>
      </a:accent4>
      <a:accent5>
        <a:srgbClr val="FEDD3D"/>
      </a:accent5>
      <a:accent6>
        <a:srgbClr val="7F7F7F"/>
      </a:accent6>
      <a:hlink>
        <a:srgbClr val="0563C1"/>
      </a:hlink>
      <a:folHlink>
        <a:srgbClr val="954F72"/>
      </a:folHlink>
    </a:clrScheme>
    <a:fontScheme name="Play2021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</TotalTime>
  <Words>341</Words>
  <Application>Microsoft Office PowerPoint</Application>
  <PresentationFormat>Personalizado</PresentationFormat>
  <Paragraphs>35</Paragraphs>
  <Slides>9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Marketing estratégico</vt:lpstr>
      <vt:lpstr>Presentación de PowerPoint</vt:lpstr>
      <vt:lpstr>Castrol: CapacitándoT</vt:lpstr>
      <vt:lpstr>Coors Light Jersey Madness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 2021</dc:title>
  <dc:creator>Play</dc:creator>
  <cp:lastModifiedBy>Play</cp:lastModifiedBy>
  <cp:revision>100</cp:revision>
  <dcterms:created xsi:type="dcterms:W3CDTF">2021-04-11T00:24:37Z</dcterms:created>
  <dcterms:modified xsi:type="dcterms:W3CDTF">2021-10-07T18:04:39Z</dcterms:modified>
</cp:coreProperties>
</file>